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48" r:id="rId1"/>
  </p:sldMasterIdLst>
  <p:notesMasterIdLst>
    <p:notesMasterId r:id="rId22"/>
  </p:notesMasterIdLst>
  <p:sldIdLst>
    <p:sldId id="2299" r:id="rId2"/>
    <p:sldId id="2316" r:id="rId3"/>
    <p:sldId id="2318" r:id="rId4"/>
    <p:sldId id="2303" r:id="rId5"/>
    <p:sldId id="2301" r:id="rId6"/>
    <p:sldId id="2319" r:id="rId7"/>
    <p:sldId id="2305" r:id="rId8"/>
    <p:sldId id="2320" r:id="rId9"/>
    <p:sldId id="2304" r:id="rId10"/>
    <p:sldId id="2309" r:id="rId11"/>
    <p:sldId id="2310" r:id="rId12"/>
    <p:sldId id="2311" r:id="rId13"/>
    <p:sldId id="2306" r:id="rId14"/>
    <p:sldId id="2308" r:id="rId15"/>
    <p:sldId id="2322" r:id="rId16"/>
    <p:sldId id="2312" r:id="rId17"/>
    <p:sldId id="2313" r:id="rId18"/>
    <p:sldId id="2314" r:id="rId19"/>
    <p:sldId id="2315" r:id="rId20"/>
    <p:sldId id="2307" r:id="rId21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69" userDrawn="1">
          <p15:clr>
            <a:srgbClr val="A4A3A4"/>
          </p15:clr>
        </p15:guide>
        <p15:guide id="2" orient="horz" pos="8160" userDrawn="1">
          <p15:clr>
            <a:srgbClr val="A4A3A4"/>
          </p15:clr>
        </p15:guide>
        <p15:guide id="3" pos="14254" userDrawn="1">
          <p15:clr>
            <a:srgbClr val="A4A3A4"/>
          </p15:clr>
        </p15:guide>
        <p15:guide id="4" pos="7678" userDrawn="1">
          <p15:clr>
            <a:srgbClr val="A4A3A4"/>
          </p15:clr>
        </p15:guide>
        <p15:guide id="5" pos="110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041B31"/>
    <a:srgbClr val="E0517B"/>
    <a:srgbClr val="FF5F90"/>
    <a:srgbClr val="31A4D9"/>
    <a:srgbClr val="494949"/>
    <a:srgbClr val="293039"/>
    <a:srgbClr val="39BDF9"/>
    <a:srgbClr val="63D9F8"/>
    <a:srgbClr val="374A6A"/>
    <a:srgbClr val="FFC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78" autoAdjust="0"/>
    <p:restoredTop sz="82873" autoAdjust="0"/>
  </p:normalViewPr>
  <p:slideViewPr>
    <p:cSldViewPr snapToGrid="0" snapToObjects="1">
      <p:cViewPr>
        <p:scale>
          <a:sx n="53" d="100"/>
          <a:sy n="53" d="100"/>
        </p:scale>
        <p:origin x="392" y="96"/>
      </p:cViewPr>
      <p:guideLst>
        <p:guide orient="horz" pos="2869"/>
        <p:guide orient="horz" pos="8160"/>
        <p:guide pos="14254"/>
        <p:guide pos="7678"/>
        <p:guide pos="110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4" d="100"/>
        <a:sy n="44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8.png>
</file>

<file path=ppt/media/image19.png>
</file>

<file path=ppt/media/image2.png>
</file>

<file path=ppt/media/image21.tiff>
</file>

<file path=ppt/media/image23.png>
</file>

<file path=ppt/media/image24.png>
</file>

<file path=ppt/media/image25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7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5/3/17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Buon</a:t>
            </a:r>
            <a:r>
              <a:rPr lang="en-US" dirty="0" smtClean="0"/>
              <a:t> </a:t>
            </a:r>
            <a:r>
              <a:rPr lang="en-US" dirty="0" err="1" smtClean="0"/>
              <a:t>pomeriggio</a:t>
            </a:r>
            <a:r>
              <a:rPr lang="en-US" dirty="0" smtClean="0"/>
              <a:t>, </a:t>
            </a:r>
            <a:r>
              <a:rPr lang="en-US" dirty="0" err="1" smtClean="0"/>
              <a:t>il</a:t>
            </a:r>
            <a:r>
              <a:rPr lang="en-US" dirty="0" smtClean="0"/>
              <a:t> </a:t>
            </a:r>
            <a:r>
              <a:rPr lang="en-US" dirty="0" err="1" smtClean="0"/>
              <a:t>lavoro</a:t>
            </a:r>
            <a:r>
              <a:rPr lang="en-US" dirty="0" smtClean="0"/>
              <a:t> di </a:t>
            </a:r>
            <a:r>
              <a:rPr lang="en-US" dirty="0" err="1" smtClean="0"/>
              <a:t>tesi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vi </a:t>
            </a:r>
            <a:r>
              <a:rPr lang="en-US" baseline="0" dirty="0" err="1" smtClean="0"/>
              <a:t>presento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riguarda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generazione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codice</a:t>
            </a:r>
            <a:r>
              <a:rPr lang="en-US" baseline="0" dirty="0" smtClean="0"/>
              <a:t> per </a:t>
            </a:r>
            <a:r>
              <a:rPr lang="en-US" baseline="0" dirty="0" err="1" smtClean="0"/>
              <a:t>sistemi</a:t>
            </a:r>
            <a:r>
              <a:rPr lang="en-US" baseline="0" dirty="0" smtClean="0"/>
              <a:t> multicore con </a:t>
            </a:r>
            <a:r>
              <a:rPr lang="en-US" baseline="0" dirty="0" err="1" smtClean="0"/>
              <a:t>applicazioni</a:t>
            </a:r>
            <a:r>
              <a:rPr lang="en-US" baseline="0" dirty="0" smtClean="0"/>
              <a:t> con mix-critical.</a:t>
            </a:r>
          </a:p>
          <a:p>
            <a:r>
              <a:rPr lang="it-IT" baseline="0" dirty="0" smtClean="0"/>
              <a:t>È un lavoro svolto alla UTRC di Cork con la supervisione del Prof. Di Natale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Il </a:t>
            </a:r>
            <a:r>
              <a:rPr lang="en-US" dirty="0" err="1" smtClean="0"/>
              <a:t>lavoro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ho </a:t>
            </a:r>
            <a:r>
              <a:rPr lang="en-US" baseline="0" dirty="0" err="1" smtClean="0"/>
              <a:t>svolto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è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stato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finanziato</a:t>
            </a:r>
            <a:r>
              <a:rPr lang="en-US" baseline="0" dirty="0" smtClean="0"/>
              <a:t> dal </a:t>
            </a:r>
            <a:r>
              <a:rPr lang="en-US" baseline="0" dirty="0" err="1" smtClean="0"/>
              <a:t>progetto</a:t>
            </a:r>
            <a:r>
              <a:rPr lang="en-US" baseline="0" dirty="0" smtClean="0"/>
              <a:t> EMC2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quale </a:t>
            </a:r>
            <a:r>
              <a:rPr lang="en-US" baseline="0" dirty="0" err="1" smtClean="0"/>
              <a:t>aveva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questi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obiettivi</a:t>
            </a:r>
            <a:r>
              <a:rPr lang="is-IS" baseline="0" dirty="0" smtClean="0"/>
              <a:t>…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425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Il </a:t>
            </a:r>
            <a:r>
              <a:rPr lang="en-US" dirty="0" err="1" smtClean="0"/>
              <a:t>contributo</a:t>
            </a:r>
            <a:r>
              <a:rPr lang="en-US" dirty="0" smtClean="0"/>
              <a:t> </a:t>
            </a:r>
            <a:r>
              <a:rPr lang="en-US" dirty="0" err="1" smtClean="0"/>
              <a:t>che</a:t>
            </a:r>
            <a:r>
              <a:rPr lang="en-US" dirty="0" smtClean="0"/>
              <a:t> ho </a:t>
            </a:r>
            <a:r>
              <a:rPr lang="en-US" dirty="0" err="1" smtClean="0"/>
              <a:t>dato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sia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progetto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più</a:t>
            </a:r>
            <a:r>
              <a:rPr lang="en-US" baseline="0" dirty="0" smtClean="0"/>
              <a:t> in </a:t>
            </a:r>
            <a:r>
              <a:rPr lang="en-US" baseline="0" dirty="0" err="1" smtClean="0"/>
              <a:t>generale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è</a:t>
            </a:r>
            <a:r>
              <a:rPr lang="is-IS" baseline="0" dirty="0" smtClean="0"/>
              <a:t> lo sviluppo di un framework...</a:t>
            </a:r>
          </a:p>
          <a:p>
            <a:r>
              <a:rPr lang="is-IS" baseline="0" dirty="0" smtClean="0"/>
              <a:t>...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2648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motivazione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giustifica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ncessità</a:t>
            </a:r>
            <a:r>
              <a:rPr lang="en-US" baseline="0" dirty="0" smtClean="0"/>
              <a:t> di </a:t>
            </a:r>
            <a:r>
              <a:rPr lang="en-US" baseline="0" dirty="0" err="1" smtClean="0"/>
              <a:t>questo</a:t>
            </a:r>
            <a:r>
              <a:rPr lang="en-US" baseline="0" dirty="0" smtClean="0"/>
              <a:t> framework </a:t>
            </a:r>
            <a:r>
              <a:rPr lang="en-US" baseline="0" dirty="0" err="1" smtClean="0"/>
              <a:t>è</a:t>
            </a:r>
            <a:r>
              <a:rPr lang="en-US" baseline="0" dirty="0" smtClean="0"/>
              <a:t> </a:t>
            </a:r>
            <a:r>
              <a:rPr lang="is-IS" baseline="0" dirty="0" smtClean="0"/>
              <a:t>…..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026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 </a:t>
            </a:r>
            <a:r>
              <a:rPr lang="en-US" dirty="0" err="1" smtClean="0"/>
              <a:t>autorità</a:t>
            </a:r>
            <a:r>
              <a:rPr lang="en-US" baseline="0" dirty="0" smtClean="0"/>
              <a:t> per la </a:t>
            </a:r>
            <a:r>
              <a:rPr lang="en-US" baseline="0" dirty="0" err="1" smtClean="0"/>
              <a:t>certificazione</a:t>
            </a:r>
            <a:r>
              <a:rPr lang="is-IS" baseline="0" dirty="0" smtClean="0"/>
              <a:t>….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4465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kern="1200" dirty="0" err="1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t_i</a:t>
            </a:r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 &amp; \quad\text{Period}\\</a:t>
            </a:r>
          </a:p>
          <a:p>
            <a:r>
              <a:rPr lang="en-US" sz="2400" kern="1200" dirty="0" err="1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c_i</a:t>
            </a:r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 &amp; \quad\text{WCET}\\</a:t>
            </a:r>
          </a:p>
          <a:p>
            <a:r>
              <a:rPr lang="en-US" sz="2400" kern="1200" dirty="0" err="1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k_i</a:t>
            </a:r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 &amp; \quad\text{Criticality Level}\\</a:t>
            </a:r>
          </a:p>
          <a:p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\</a:t>
            </a:r>
            <a:r>
              <a:rPr lang="en-US" sz="2400" kern="1200" dirty="0" err="1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mathbb</a:t>
            </a:r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{R} &amp; \quad\text{Resources}\\</a:t>
            </a:r>
          </a:p>
          <a:p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\</a:t>
            </a:r>
            <a:r>
              <a:rPr lang="en-US" sz="2400" kern="1200" dirty="0" err="1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pi_i</a:t>
            </a:r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 &amp; \quad\text{Partition}\\</a:t>
            </a:r>
          </a:p>
          <a:p>
            <a:r>
              <a:rPr lang="en-US" sz="2400" kern="1200" dirty="0" err="1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s_i</a:t>
            </a:r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 &amp; \quad\text{Starting Time}\\</a:t>
            </a:r>
          </a:p>
          <a:p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\</a:t>
            </a:r>
            <a:r>
              <a:rPr lang="en-US" sz="2400" kern="1200" dirty="0" err="1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mu_i</a:t>
            </a:r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 &amp; \quad\text{Affinity Mask}\\</a:t>
            </a:r>
          </a:p>
          <a:p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\</a:t>
            </a:r>
            <a:r>
              <a:rPr lang="en-US" sz="2400" kern="1200" dirty="0" err="1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rho_i</a:t>
            </a:r>
            <a:r>
              <a:rPr lang="en-US" sz="2400" kern="1200" dirty="0" smtClean="0">
                <a:solidFill>
                  <a:schemeClr val="tx1"/>
                </a:solidFill>
                <a:latin typeface="Calibri Light"/>
                <a:ea typeface="+mn-ea"/>
                <a:cs typeface="+mn-cs"/>
              </a:rPr>
              <a:t> &amp; \quad\text{Priority}\\</a:t>
            </a:r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816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206" y="2244726"/>
            <a:ext cx="18283238" cy="4775200"/>
          </a:xfrm>
        </p:spPr>
        <p:txBody>
          <a:bodyPr anchor="b"/>
          <a:lstStyle>
            <a:lvl1pPr algn="ctr">
              <a:defRPr sz="11997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206" y="7204076"/>
            <a:ext cx="18283238" cy="3311524"/>
          </a:xfrm>
        </p:spPr>
        <p:txBody>
          <a:bodyPr/>
          <a:lstStyle>
            <a:lvl1pPr marL="0" indent="0" algn="ctr">
              <a:buNone/>
              <a:defRPr sz="4799"/>
            </a:lvl1pPr>
            <a:lvl2pPr marL="914171" indent="0" algn="ctr">
              <a:buNone/>
              <a:defRPr sz="3999"/>
            </a:lvl2pPr>
            <a:lvl3pPr marL="1828343" indent="0" algn="ctr">
              <a:buNone/>
              <a:defRPr sz="3599"/>
            </a:lvl3pPr>
            <a:lvl4pPr marL="2742514" indent="0" algn="ctr">
              <a:buNone/>
              <a:defRPr sz="3199"/>
            </a:lvl4pPr>
            <a:lvl5pPr marL="3656686" indent="0" algn="ctr">
              <a:buNone/>
              <a:defRPr sz="3199"/>
            </a:lvl5pPr>
            <a:lvl6pPr marL="4570857" indent="0" algn="ctr">
              <a:buNone/>
              <a:defRPr sz="3199"/>
            </a:lvl6pPr>
            <a:lvl7pPr marL="5485028" indent="0" algn="ctr">
              <a:buNone/>
              <a:defRPr sz="3199"/>
            </a:lvl7pPr>
            <a:lvl8pPr marL="6399200" indent="0" algn="ctr">
              <a:buNone/>
              <a:defRPr sz="3199"/>
            </a:lvl8pPr>
            <a:lvl9pPr marL="7313371" indent="0" algn="ctr">
              <a:buNone/>
              <a:defRPr sz="3199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08015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50886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5256" y="730250"/>
            <a:ext cx="5256431" cy="11623676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5963" y="730250"/>
            <a:ext cx="15464572" cy="11623676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0368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Background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24377650" cy="137160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8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909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22776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06897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267" y="3419477"/>
            <a:ext cx="21025723" cy="5705474"/>
          </a:xfrm>
        </p:spPr>
        <p:txBody>
          <a:bodyPr anchor="b"/>
          <a:lstStyle>
            <a:lvl1pPr>
              <a:defRPr sz="11997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267" y="9178927"/>
            <a:ext cx="21025723" cy="3000374"/>
          </a:xfrm>
        </p:spPr>
        <p:txBody>
          <a:bodyPr/>
          <a:lstStyle>
            <a:lvl1pPr marL="0" indent="0">
              <a:buNone/>
              <a:defRPr sz="4799">
                <a:solidFill>
                  <a:schemeClr val="tx1">
                    <a:tint val="75000"/>
                  </a:schemeClr>
                </a:solidFill>
              </a:defRPr>
            </a:lvl1pPr>
            <a:lvl2pPr marL="914171" indent="0">
              <a:buNone/>
              <a:defRPr sz="3999">
                <a:solidFill>
                  <a:schemeClr val="tx1">
                    <a:tint val="75000"/>
                  </a:schemeClr>
                </a:solidFill>
              </a:defRPr>
            </a:lvl2pPr>
            <a:lvl3pPr marL="1828343" indent="0">
              <a:buNone/>
              <a:defRPr sz="3599">
                <a:solidFill>
                  <a:schemeClr val="tx1">
                    <a:tint val="75000"/>
                  </a:schemeClr>
                </a:solidFill>
              </a:defRPr>
            </a:lvl3pPr>
            <a:lvl4pPr marL="2742514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4pPr>
            <a:lvl5pPr marL="3656686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5pPr>
            <a:lvl6pPr marL="4570857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6pPr>
            <a:lvl7pPr marL="5485028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7pPr>
            <a:lvl8pPr marL="6399200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8pPr>
            <a:lvl9pPr marL="7313371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91309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5964" y="3651250"/>
            <a:ext cx="10360501" cy="8702676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1185" y="3651250"/>
            <a:ext cx="10360501" cy="8702676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74258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39" y="730251"/>
            <a:ext cx="21025723" cy="2651126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139" y="3362326"/>
            <a:ext cx="10312888" cy="1647824"/>
          </a:xfr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139" y="5010150"/>
            <a:ext cx="10312888" cy="7369176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1186" y="3362326"/>
            <a:ext cx="10363676" cy="1647824"/>
          </a:xfr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1186" y="5010150"/>
            <a:ext cx="10363676" cy="7369176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13993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23382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895021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</p:spPr>
        <p:txBody>
          <a:bodyPr anchor="b"/>
          <a:lstStyle>
            <a:lvl1pPr>
              <a:defRPr sz="6398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3677" y="1974851"/>
            <a:ext cx="12341185" cy="9747250"/>
          </a:xfrm>
        </p:spPr>
        <p:txBody>
          <a:bodyPr/>
          <a:lstStyle>
            <a:lvl1pPr>
              <a:defRPr sz="6398"/>
            </a:lvl1pPr>
            <a:lvl2pPr>
              <a:defRPr sz="5599"/>
            </a:lvl2pPr>
            <a:lvl3pPr>
              <a:defRPr sz="4799"/>
            </a:lvl3pPr>
            <a:lvl4pPr>
              <a:defRPr sz="3999"/>
            </a:lvl4pPr>
            <a:lvl5pPr>
              <a:defRPr sz="3999"/>
            </a:lvl5pPr>
            <a:lvl6pPr>
              <a:defRPr sz="3999"/>
            </a:lvl6pPr>
            <a:lvl7pPr>
              <a:defRPr sz="3999"/>
            </a:lvl7pPr>
            <a:lvl8pPr>
              <a:defRPr sz="3999"/>
            </a:lvl8pPr>
            <a:lvl9pPr>
              <a:defRPr sz="3999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4426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</p:spPr>
        <p:txBody>
          <a:bodyPr anchor="b"/>
          <a:lstStyle>
            <a:lvl1pPr>
              <a:defRPr sz="6398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3677" y="1974851"/>
            <a:ext cx="12341185" cy="9747250"/>
          </a:xfrm>
        </p:spPr>
        <p:txBody>
          <a:bodyPr anchor="t"/>
          <a:lstStyle>
            <a:lvl1pPr marL="0" indent="0">
              <a:buNone/>
              <a:defRPr sz="6398"/>
            </a:lvl1pPr>
            <a:lvl2pPr marL="914171" indent="0">
              <a:buNone/>
              <a:defRPr sz="5599"/>
            </a:lvl2pPr>
            <a:lvl3pPr marL="1828343" indent="0">
              <a:buNone/>
              <a:defRPr sz="4799"/>
            </a:lvl3pPr>
            <a:lvl4pPr marL="2742514" indent="0">
              <a:buNone/>
              <a:defRPr sz="3999"/>
            </a:lvl4pPr>
            <a:lvl5pPr marL="3656686" indent="0">
              <a:buNone/>
              <a:defRPr sz="3999"/>
            </a:lvl5pPr>
            <a:lvl6pPr marL="4570857" indent="0">
              <a:buNone/>
              <a:defRPr sz="3999"/>
            </a:lvl6pPr>
            <a:lvl7pPr marL="5485028" indent="0">
              <a:buNone/>
              <a:defRPr sz="3999"/>
            </a:lvl7pPr>
            <a:lvl8pPr marL="6399200" indent="0">
              <a:buNone/>
              <a:defRPr sz="3999"/>
            </a:lvl8pPr>
            <a:lvl9pPr marL="7313371" indent="0">
              <a:buNone/>
              <a:defRPr sz="3999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313563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1"/>
            <a:ext cx="5484971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‹n.›</a:t>
            </a:fld>
            <a:endParaRPr lang="en-US" dirty="0"/>
          </a:p>
        </p:txBody>
      </p:sp>
      <p:sp>
        <p:nvSpPr>
          <p:cNvPr id="7" name="Oval 6"/>
          <p:cNvSpPr/>
          <p:nvPr userDrawn="1"/>
        </p:nvSpPr>
        <p:spPr>
          <a:xfrm>
            <a:off x="22013287" y="12700182"/>
            <a:ext cx="673466" cy="67346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22037953" y="12776510"/>
            <a:ext cx="624135" cy="492406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000" b="0" i="0" smtClean="0">
                <a:solidFill>
                  <a:schemeClr val="bg1"/>
                </a:solidFill>
                <a:latin typeface="Source Sans Pro Light" charset="0"/>
                <a:ea typeface="Source Sans Pro Light" charset="0"/>
                <a:cs typeface="Source Sans Pro Light" charset="0"/>
              </a:rPr>
              <a:pPr algn="ctr"/>
              <a:t>‹n.›</a:t>
            </a:fld>
            <a:endParaRPr lang="id-ID" sz="2800" b="0" i="0" dirty="0">
              <a:solidFill>
                <a:schemeClr val="bg1"/>
              </a:solidFill>
              <a:latin typeface="Source Sans Pro Light" charset="0"/>
              <a:ea typeface="Source Sans Pro Light" charset="0"/>
              <a:cs typeface="Source Sans Pro Light" charset="0"/>
            </a:endParaRPr>
          </a:p>
        </p:txBody>
      </p:sp>
      <p:sp>
        <p:nvSpPr>
          <p:cNvPr id="9" name="Rectangle 1"/>
          <p:cNvSpPr>
            <a:spLocks/>
          </p:cNvSpPr>
          <p:nvPr userDrawn="1"/>
        </p:nvSpPr>
        <p:spPr bwMode="auto">
          <a:xfrm>
            <a:off x="9524485" y="12857510"/>
            <a:ext cx="535832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Source Sans Pro Light"/>
                <a:cs typeface="Source Sans Pro Light"/>
              </a:rPr>
              <a:t>© </a:t>
            </a:r>
            <a:r>
              <a:rPr lang="en-US" sz="2000" dirty="0" smtClean="0">
                <a:solidFill>
                  <a:schemeClr val="tx1"/>
                </a:solidFill>
                <a:latin typeface="Source Sans Pro Light"/>
                <a:cs typeface="Source Sans Pro Light"/>
              </a:rPr>
              <a:t>2017 United Technologies Research Centre. </a:t>
            </a:r>
            <a:endParaRPr lang="id-ID" sz="2000" dirty="0">
              <a:solidFill>
                <a:schemeClr val="tx1"/>
              </a:solidFill>
              <a:latin typeface="Source Sans Pro Light"/>
              <a:cs typeface="Source Sans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9" r:id="rId1"/>
    <p:sldLayoutId id="2147484050" r:id="rId2"/>
    <p:sldLayoutId id="2147484051" r:id="rId3"/>
    <p:sldLayoutId id="2147484052" r:id="rId4"/>
    <p:sldLayoutId id="2147484053" r:id="rId5"/>
    <p:sldLayoutId id="2147484054" r:id="rId6"/>
    <p:sldLayoutId id="2147484055" r:id="rId7"/>
    <p:sldLayoutId id="2147484056" r:id="rId8"/>
    <p:sldLayoutId id="2147484057" r:id="rId9"/>
    <p:sldLayoutId id="2147484058" r:id="rId10"/>
    <p:sldLayoutId id="2147484059" r:id="rId11"/>
    <p:sldLayoutId id="2147484060" r:id="rId12"/>
    <p:sldLayoutId id="2147484061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86" indent="-457086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13712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2285429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3199600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411377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1.tiff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8" Type="http://schemas.openxmlformats.org/officeDocument/2006/relationships/image" Target="../media/image33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6.emf"/><Relationship Id="rId3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immagine 5"/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gradFill>
            <a:gsLst>
              <a:gs pos="0">
                <a:schemeClr val="accent3">
                  <a:lumMod val="86000"/>
                  <a:alpha val="20000"/>
                </a:schemeClr>
              </a:gs>
              <a:gs pos="100000">
                <a:srgbClr val="041B31">
                  <a:alpha val="69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ttangolo 1"/>
          <p:cNvSpPr/>
          <p:nvPr/>
        </p:nvSpPr>
        <p:spPr>
          <a:xfrm>
            <a:off x="0" y="11704320"/>
            <a:ext cx="24377650" cy="2011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3" y="11919204"/>
            <a:ext cx="3695313" cy="1581912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4607" y="11847337"/>
            <a:ext cx="1690187" cy="1725645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940" y="12164988"/>
            <a:ext cx="7027771" cy="1257750"/>
          </a:xfrm>
          <a:prstGeom prst="rect">
            <a:avLst/>
          </a:prstGeom>
        </p:spPr>
      </p:pic>
      <p:sp>
        <p:nvSpPr>
          <p:cNvPr id="12" name="CasellaDiTesto 11"/>
          <p:cNvSpPr txBox="1"/>
          <p:nvPr/>
        </p:nvSpPr>
        <p:spPr>
          <a:xfrm>
            <a:off x="9432562" y="10950766"/>
            <a:ext cx="5512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Gill Sans Light" charset="0"/>
                <a:ea typeface="Gill Sans Light" charset="0"/>
                <a:cs typeface="Gill Sans Light" charset="0"/>
              </a:rPr>
              <a:t>Pisa, May 2017</a:t>
            </a:r>
            <a:endParaRPr lang="en-US" dirty="0">
              <a:solidFill>
                <a:schemeClr val="bg1"/>
              </a:solidFill>
              <a:latin typeface="Gill Sans Light" charset="0"/>
              <a:ea typeface="Gill Sans Light" charset="0"/>
              <a:cs typeface="Gill Sans Light" charset="0"/>
            </a:endParaRPr>
          </a:p>
        </p:txBody>
      </p:sp>
      <p:grpSp>
        <p:nvGrpSpPr>
          <p:cNvPr id="10" name="Gruppo 9"/>
          <p:cNvGrpSpPr/>
          <p:nvPr/>
        </p:nvGrpSpPr>
        <p:grpSpPr>
          <a:xfrm>
            <a:off x="3302223" y="3549043"/>
            <a:ext cx="17773200" cy="6617914"/>
            <a:chOff x="3302223" y="3180766"/>
            <a:chExt cx="17773200" cy="6617914"/>
          </a:xfrm>
        </p:grpSpPr>
        <p:sp>
          <p:nvSpPr>
            <p:cNvPr id="91" name="Rectangle 1"/>
            <p:cNvSpPr>
              <a:spLocks/>
            </p:cNvSpPr>
            <p:nvPr/>
          </p:nvSpPr>
          <p:spPr bwMode="auto">
            <a:xfrm>
              <a:off x="3302223" y="3180766"/>
              <a:ext cx="17773200" cy="40626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/>
              <a:r>
                <a:rPr lang="en-US" sz="8800" b="1" spc="150" dirty="0" smtClean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  <a:sym typeface="Bebas Neue" charset="0"/>
                </a:rPr>
                <a:t>Code generation for</a:t>
              </a:r>
            </a:p>
            <a:p>
              <a:pPr algn="ctr"/>
              <a:r>
                <a:rPr lang="en-US" sz="8800" b="1" spc="15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  <a:sym typeface="Bebas Neue" charset="0"/>
                </a:rPr>
                <a:t>Multi-Core </a:t>
              </a:r>
              <a:r>
                <a:rPr lang="en-US" sz="8800" b="1" spc="150" dirty="0" smtClean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  <a:sym typeface="Bebas Neue" charset="0"/>
                </a:rPr>
                <a:t>Embedded System</a:t>
              </a:r>
            </a:p>
            <a:p>
              <a:pPr algn="ctr"/>
              <a:r>
                <a:rPr lang="en-US" sz="8800" b="1" spc="15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  <a:sym typeface="Bebas Neue" charset="0"/>
                </a:rPr>
                <a:t>w</a:t>
              </a:r>
              <a:r>
                <a:rPr lang="en-US" sz="8800" b="1" spc="150" dirty="0" smtClean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  <a:sym typeface="Bebas Neue" charset="0"/>
                </a:rPr>
                <a:t>ith mix-critical applications</a:t>
              </a:r>
              <a:endParaRPr lang="en-US" sz="13200" b="1" spc="15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  <a:sym typeface="Bebas Neue" charset="0"/>
              </a:endParaRPr>
            </a:p>
          </p:txBody>
        </p:sp>
        <p:grpSp>
          <p:nvGrpSpPr>
            <p:cNvPr id="9" name="Gruppo 8"/>
            <p:cNvGrpSpPr/>
            <p:nvPr/>
          </p:nvGrpSpPr>
          <p:grpSpPr>
            <a:xfrm>
              <a:off x="5286782" y="7859688"/>
              <a:ext cx="13804082" cy="1938992"/>
              <a:chOff x="6320514" y="7500741"/>
              <a:chExt cx="11804467" cy="1938992"/>
            </a:xfrm>
          </p:grpSpPr>
          <p:sp>
            <p:nvSpPr>
              <p:cNvPr id="8" name="CasellaDiTesto 7"/>
              <p:cNvSpPr txBox="1"/>
              <p:nvPr/>
            </p:nvSpPr>
            <p:spPr>
              <a:xfrm>
                <a:off x="6320514" y="7500741"/>
                <a:ext cx="5512525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dirty="0" smtClean="0">
                    <a:solidFill>
                      <a:schemeClr val="bg1"/>
                    </a:solidFill>
                    <a:latin typeface="Gill Sans" charset="0"/>
                    <a:ea typeface="Gill Sans" charset="0"/>
                    <a:cs typeface="Gill Sans" charset="0"/>
                  </a:rPr>
                  <a:t>Supervisors:</a:t>
                </a:r>
              </a:p>
              <a:p>
                <a:r>
                  <a:rPr lang="en-US" sz="4000" dirty="0" smtClean="0">
                    <a:solidFill>
                      <a:schemeClr val="bg1"/>
                    </a:solidFill>
                    <a:latin typeface="Gill Sans" charset="0"/>
                    <a:ea typeface="Gill Sans" charset="0"/>
                    <a:cs typeface="Gill Sans" charset="0"/>
                  </a:rPr>
                  <a:t>Prof.  Marco Di </a:t>
                </a:r>
                <a:r>
                  <a:rPr lang="en-US" sz="4000" dirty="0" err="1" smtClean="0">
                    <a:solidFill>
                      <a:schemeClr val="bg1"/>
                    </a:solidFill>
                    <a:latin typeface="Gill Sans" charset="0"/>
                    <a:ea typeface="Gill Sans" charset="0"/>
                    <a:cs typeface="Gill Sans" charset="0"/>
                  </a:rPr>
                  <a:t>Natale</a:t>
                </a:r>
                <a:endParaRPr lang="en-US" sz="4000" dirty="0" smtClean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endParaRPr>
              </a:p>
              <a:p>
                <a:r>
                  <a:rPr lang="en-US" sz="4000" dirty="0" smtClean="0">
                    <a:solidFill>
                      <a:schemeClr val="bg1"/>
                    </a:solidFill>
                    <a:latin typeface="Gill Sans" charset="0"/>
                    <a:ea typeface="Gill Sans" charset="0"/>
                    <a:cs typeface="Gill Sans" charset="0"/>
                  </a:rPr>
                  <a:t>Prof. Giorgio C. </a:t>
                </a:r>
                <a:r>
                  <a:rPr lang="en-US" sz="4000" dirty="0" err="1" smtClean="0">
                    <a:solidFill>
                      <a:schemeClr val="bg1"/>
                    </a:solidFill>
                    <a:latin typeface="Gill Sans" charset="0"/>
                    <a:ea typeface="Gill Sans" charset="0"/>
                    <a:cs typeface="Gill Sans" charset="0"/>
                  </a:rPr>
                  <a:t>Buttazzo</a:t>
                </a:r>
                <a:endParaRPr lang="en-US" sz="4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13" name="CasellaDiTesto 12"/>
              <p:cNvSpPr txBox="1"/>
              <p:nvPr/>
            </p:nvSpPr>
            <p:spPr>
              <a:xfrm>
                <a:off x="12612456" y="7500741"/>
                <a:ext cx="55125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4000" dirty="0" smtClean="0">
                    <a:solidFill>
                      <a:schemeClr val="bg1"/>
                    </a:solidFill>
                    <a:latin typeface="Gill Sans" charset="0"/>
                    <a:ea typeface="Gill Sans" charset="0"/>
                    <a:cs typeface="Gill Sans" charset="0"/>
                  </a:rPr>
                  <a:t>Candidate:</a:t>
                </a:r>
              </a:p>
              <a:p>
                <a:pPr algn="r"/>
                <a:r>
                  <a:rPr lang="en-US" sz="4000" dirty="0" smtClean="0">
                    <a:solidFill>
                      <a:schemeClr val="bg1"/>
                    </a:solidFill>
                    <a:latin typeface="Gill Sans" charset="0"/>
                    <a:ea typeface="Gill Sans" charset="0"/>
                    <a:cs typeface="Gill Sans" charset="0"/>
                  </a:rPr>
                  <a:t>Pasquale </a:t>
                </a:r>
                <a:r>
                  <a:rPr lang="en-US" sz="4000" dirty="0" err="1" smtClean="0">
                    <a:solidFill>
                      <a:schemeClr val="bg1"/>
                    </a:solidFill>
                    <a:latin typeface="Gill Sans" charset="0"/>
                    <a:ea typeface="Gill Sans" charset="0"/>
                    <a:cs typeface="Gill Sans" charset="0"/>
                  </a:rPr>
                  <a:t>Antonante</a:t>
                </a:r>
                <a:endParaRPr lang="en-US" sz="4000" dirty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</p:grpSp>
      </p:grpSp>
      <p:sp>
        <p:nvSpPr>
          <p:cNvPr id="15" name="CasellaDiTesto 14"/>
          <p:cNvSpPr txBox="1"/>
          <p:nvPr/>
        </p:nvSpPr>
        <p:spPr>
          <a:xfrm>
            <a:off x="7683021" y="776247"/>
            <a:ext cx="9011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bg1"/>
                </a:solidFill>
                <a:latin typeface="Gill Sans Light" charset="0"/>
                <a:ea typeface="Gill Sans Light" charset="0"/>
                <a:cs typeface="Gill Sans Light" charset="0"/>
              </a:rPr>
              <a:t>Master Degree in Embedded Computing Systems</a:t>
            </a:r>
            <a:endParaRPr lang="en-US" i="1" dirty="0">
              <a:solidFill>
                <a:schemeClr val="bg1"/>
              </a:solidFill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11657037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Allocation and Scheduling Steps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" name="Rectangle 1"/>
          <p:cNvSpPr>
            <a:spLocks/>
          </p:cNvSpPr>
          <p:nvPr/>
        </p:nvSpPr>
        <p:spPr bwMode="auto">
          <a:xfrm>
            <a:off x="1749425" y="666698"/>
            <a:ext cx="530645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Scheduling and Allocation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 Same Side Corner Rectangle 83"/>
          <p:cNvSpPr/>
          <p:nvPr/>
        </p:nvSpPr>
        <p:spPr>
          <a:xfrm rot="16200000" flipH="1">
            <a:off x="3312927" y="1090104"/>
            <a:ext cx="784114" cy="485061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Calibri Light"/>
            </a:endParaRPr>
          </a:p>
        </p:txBody>
      </p:sp>
      <p:sp>
        <p:nvSpPr>
          <p:cNvPr id="45" name="Freeform 734"/>
          <p:cNvSpPr>
            <a:spLocks noChangeArrowheads="1"/>
          </p:cNvSpPr>
          <p:nvPr/>
        </p:nvSpPr>
        <p:spPr bwMode="auto">
          <a:xfrm rot="5400000">
            <a:off x="3480340" y="3770382"/>
            <a:ext cx="449199" cy="601440"/>
          </a:xfrm>
          <a:custGeom>
            <a:avLst/>
            <a:gdLst>
              <a:gd name="T0" fmla="*/ 43 w 263"/>
              <a:gd name="T1" fmla="*/ 348 h 354"/>
              <a:gd name="T2" fmla="*/ 43 w 263"/>
              <a:gd name="T3" fmla="*/ 348 h 354"/>
              <a:gd name="T4" fmla="*/ 250 w 263"/>
              <a:gd name="T5" fmla="*/ 198 h 354"/>
              <a:gd name="T6" fmla="*/ 262 w 263"/>
              <a:gd name="T7" fmla="*/ 178 h 354"/>
              <a:gd name="T8" fmla="*/ 250 w 263"/>
              <a:gd name="T9" fmla="*/ 155 h 354"/>
              <a:gd name="T10" fmla="*/ 43 w 263"/>
              <a:gd name="T11" fmla="*/ 5 h 354"/>
              <a:gd name="T12" fmla="*/ 14 w 263"/>
              <a:gd name="T13" fmla="*/ 5 h 354"/>
              <a:gd name="T14" fmla="*/ 0 w 263"/>
              <a:gd name="T15" fmla="*/ 28 h 354"/>
              <a:gd name="T16" fmla="*/ 0 w 263"/>
              <a:gd name="T17" fmla="*/ 324 h 354"/>
              <a:gd name="T18" fmla="*/ 14 w 263"/>
              <a:gd name="T19" fmla="*/ 350 h 354"/>
              <a:gd name="T20" fmla="*/ 43 w 263"/>
              <a:gd name="T21" fmla="*/ 348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3" h="354">
                <a:moveTo>
                  <a:pt x="43" y="348"/>
                </a:moveTo>
                <a:lnTo>
                  <a:pt x="43" y="348"/>
                </a:lnTo>
                <a:cubicBezTo>
                  <a:pt x="250" y="198"/>
                  <a:pt x="250" y="198"/>
                  <a:pt x="250" y="198"/>
                </a:cubicBezTo>
                <a:cubicBezTo>
                  <a:pt x="259" y="192"/>
                  <a:pt x="262" y="186"/>
                  <a:pt x="262" y="178"/>
                </a:cubicBezTo>
                <a:cubicBezTo>
                  <a:pt x="262" y="169"/>
                  <a:pt x="259" y="161"/>
                  <a:pt x="250" y="155"/>
                </a:cubicBezTo>
                <a:cubicBezTo>
                  <a:pt x="43" y="5"/>
                  <a:pt x="43" y="5"/>
                  <a:pt x="43" y="5"/>
                </a:cubicBezTo>
                <a:cubicBezTo>
                  <a:pt x="35" y="0"/>
                  <a:pt x="23" y="0"/>
                  <a:pt x="14" y="5"/>
                </a:cubicBezTo>
                <a:cubicBezTo>
                  <a:pt x="5" y="8"/>
                  <a:pt x="0" y="16"/>
                  <a:pt x="0" y="28"/>
                </a:cubicBezTo>
                <a:cubicBezTo>
                  <a:pt x="0" y="324"/>
                  <a:pt x="0" y="324"/>
                  <a:pt x="0" y="324"/>
                </a:cubicBezTo>
                <a:cubicBezTo>
                  <a:pt x="0" y="336"/>
                  <a:pt x="5" y="344"/>
                  <a:pt x="14" y="350"/>
                </a:cubicBezTo>
                <a:cubicBezTo>
                  <a:pt x="23" y="353"/>
                  <a:pt x="35" y="353"/>
                  <a:pt x="43" y="34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Calibri Light"/>
            </a:endParaRPr>
          </a:p>
        </p:txBody>
      </p:sp>
      <p:sp>
        <p:nvSpPr>
          <p:cNvPr id="46" name="Rectangle 81"/>
          <p:cNvSpPr/>
          <p:nvPr/>
        </p:nvSpPr>
        <p:spPr>
          <a:xfrm>
            <a:off x="6117785" y="3123350"/>
            <a:ext cx="4810978" cy="7841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Calibri Light"/>
            </a:endParaRPr>
          </a:p>
        </p:txBody>
      </p:sp>
      <p:sp>
        <p:nvSpPr>
          <p:cNvPr id="47" name="Freeform 734"/>
          <p:cNvSpPr>
            <a:spLocks noChangeArrowheads="1"/>
          </p:cNvSpPr>
          <p:nvPr/>
        </p:nvSpPr>
        <p:spPr bwMode="auto">
          <a:xfrm rot="5400000">
            <a:off x="8230837" y="3770381"/>
            <a:ext cx="449199" cy="601440"/>
          </a:xfrm>
          <a:custGeom>
            <a:avLst/>
            <a:gdLst>
              <a:gd name="T0" fmla="*/ 43 w 263"/>
              <a:gd name="T1" fmla="*/ 348 h 354"/>
              <a:gd name="T2" fmla="*/ 43 w 263"/>
              <a:gd name="T3" fmla="*/ 348 h 354"/>
              <a:gd name="T4" fmla="*/ 250 w 263"/>
              <a:gd name="T5" fmla="*/ 198 h 354"/>
              <a:gd name="T6" fmla="*/ 262 w 263"/>
              <a:gd name="T7" fmla="*/ 178 h 354"/>
              <a:gd name="T8" fmla="*/ 250 w 263"/>
              <a:gd name="T9" fmla="*/ 155 h 354"/>
              <a:gd name="T10" fmla="*/ 43 w 263"/>
              <a:gd name="T11" fmla="*/ 5 h 354"/>
              <a:gd name="T12" fmla="*/ 14 w 263"/>
              <a:gd name="T13" fmla="*/ 5 h 354"/>
              <a:gd name="T14" fmla="*/ 0 w 263"/>
              <a:gd name="T15" fmla="*/ 28 h 354"/>
              <a:gd name="T16" fmla="*/ 0 w 263"/>
              <a:gd name="T17" fmla="*/ 324 h 354"/>
              <a:gd name="T18" fmla="*/ 14 w 263"/>
              <a:gd name="T19" fmla="*/ 350 h 354"/>
              <a:gd name="T20" fmla="*/ 43 w 263"/>
              <a:gd name="T21" fmla="*/ 348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3" h="354">
                <a:moveTo>
                  <a:pt x="43" y="348"/>
                </a:moveTo>
                <a:lnTo>
                  <a:pt x="43" y="348"/>
                </a:lnTo>
                <a:cubicBezTo>
                  <a:pt x="250" y="198"/>
                  <a:pt x="250" y="198"/>
                  <a:pt x="250" y="198"/>
                </a:cubicBezTo>
                <a:cubicBezTo>
                  <a:pt x="259" y="192"/>
                  <a:pt x="262" y="186"/>
                  <a:pt x="262" y="178"/>
                </a:cubicBezTo>
                <a:cubicBezTo>
                  <a:pt x="262" y="169"/>
                  <a:pt x="259" y="161"/>
                  <a:pt x="250" y="155"/>
                </a:cubicBezTo>
                <a:cubicBezTo>
                  <a:pt x="43" y="5"/>
                  <a:pt x="43" y="5"/>
                  <a:pt x="43" y="5"/>
                </a:cubicBezTo>
                <a:cubicBezTo>
                  <a:pt x="35" y="0"/>
                  <a:pt x="23" y="0"/>
                  <a:pt x="14" y="5"/>
                </a:cubicBezTo>
                <a:cubicBezTo>
                  <a:pt x="5" y="8"/>
                  <a:pt x="0" y="16"/>
                  <a:pt x="0" y="28"/>
                </a:cubicBezTo>
                <a:cubicBezTo>
                  <a:pt x="0" y="324"/>
                  <a:pt x="0" y="324"/>
                  <a:pt x="0" y="324"/>
                </a:cubicBezTo>
                <a:cubicBezTo>
                  <a:pt x="0" y="336"/>
                  <a:pt x="5" y="344"/>
                  <a:pt x="14" y="350"/>
                </a:cubicBezTo>
                <a:cubicBezTo>
                  <a:pt x="23" y="353"/>
                  <a:pt x="35" y="353"/>
                  <a:pt x="43" y="348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Calibri Light"/>
            </a:endParaRPr>
          </a:p>
        </p:txBody>
      </p:sp>
      <p:sp>
        <p:nvSpPr>
          <p:cNvPr id="48" name="Round Same Side Corner Rectangle 77"/>
          <p:cNvSpPr/>
          <p:nvPr/>
        </p:nvSpPr>
        <p:spPr>
          <a:xfrm rot="5400000">
            <a:off x="19738066" y="414060"/>
            <a:ext cx="784117" cy="620269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Calibri Light"/>
            </a:endParaRPr>
          </a:p>
        </p:txBody>
      </p:sp>
      <p:sp>
        <p:nvSpPr>
          <p:cNvPr id="49" name="Rectangle 18"/>
          <p:cNvSpPr/>
          <p:nvPr/>
        </p:nvSpPr>
        <p:spPr>
          <a:xfrm>
            <a:off x="1319310" y="3138615"/>
            <a:ext cx="48109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Functional Model</a:t>
            </a:r>
          </a:p>
        </p:txBody>
      </p:sp>
      <p:sp>
        <p:nvSpPr>
          <p:cNvPr id="50" name="Rectangle 18"/>
          <p:cNvSpPr/>
          <p:nvPr/>
        </p:nvSpPr>
        <p:spPr>
          <a:xfrm>
            <a:off x="6130289" y="3138615"/>
            <a:ext cx="479847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Partitioning</a:t>
            </a:r>
          </a:p>
        </p:txBody>
      </p:sp>
      <p:sp>
        <p:nvSpPr>
          <p:cNvPr id="51" name="Rectangle 81"/>
          <p:cNvSpPr/>
          <p:nvPr/>
        </p:nvSpPr>
        <p:spPr>
          <a:xfrm>
            <a:off x="10928765" y="3123350"/>
            <a:ext cx="6100012" cy="7841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Calibri Light"/>
            </a:endParaRPr>
          </a:p>
        </p:txBody>
      </p:sp>
      <p:sp>
        <p:nvSpPr>
          <p:cNvPr id="56" name="Freeform 734"/>
          <p:cNvSpPr>
            <a:spLocks noChangeArrowheads="1"/>
          </p:cNvSpPr>
          <p:nvPr/>
        </p:nvSpPr>
        <p:spPr bwMode="auto">
          <a:xfrm rot="5400000">
            <a:off x="13753751" y="3757167"/>
            <a:ext cx="449199" cy="601440"/>
          </a:xfrm>
          <a:custGeom>
            <a:avLst/>
            <a:gdLst>
              <a:gd name="T0" fmla="*/ 43 w 263"/>
              <a:gd name="T1" fmla="*/ 348 h 354"/>
              <a:gd name="T2" fmla="*/ 43 w 263"/>
              <a:gd name="T3" fmla="*/ 348 h 354"/>
              <a:gd name="T4" fmla="*/ 250 w 263"/>
              <a:gd name="T5" fmla="*/ 198 h 354"/>
              <a:gd name="T6" fmla="*/ 262 w 263"/>
              <a:gd name="T7" fmla="*/ 178 h 354"/>
              <a:gd name="T8" fmla="*/ 250 w 263"/>
              <a:gd name="T9" fmla="*/ 155 h 354"/>
              <a:gd name="T10" fmla="*/ 43 w 263"/>
              <a:gd name="T11" fmla="*/ 5 h 354"/>
              <a:gd name="T12" fmla="*/ 14 w 263"/>
              <a:gd name="T13" fmla="*/ 5 h 354"/>
              <a:gd name="T14" fmla="*/ 0 w 263"/>
              <a:gd name="T15" fmla="*/ 28 h 354"/>
              <a:gd name="T16" fmla="*/ 0 w 263"/>
              <a:gd name="T17" fmla="*/ 324 h 354"/>
              <a:gd name="T18" fmla="*/ 14 w 263"/>
              <a:gd name="T19" fmla="*/ 350 h 354"/>
              <a:gd name="T20" fmla="*/ 43 w 263"/>
              <a:gd name="T21" fmla="*/ 348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3" h="354">
                <a:moveTo>
                  <a:pt x="43" y="348"/>
                </a:moveTo>
                <a:lnTo>
                  <a:pt x="43" y="348"/>
                </a:lnTo>
                <a:cubicBezTo>
                  <a:pt x="250" y="198"/>
                  <a:pt x="250" y="198"/>
                  <a:pt x="250" y="198"/>
                </a:cubicBezTo>
                <a:cubicBezTo>
                  <a:pt x="259" y="192"/>
                  <a:pt x="262" y="186"/>
                  <a:pt x="262" y="178"/>
                </a:cubicBezTo>
                <a:cubicBezTo>
                  <a:pt x="262" y="169"/>
                  <a:pt x="259" y="161"/>
                  <a:pt x="250" y="155"/>
                </a:cubicBezTo>
                <a:cubicBezTo>
                  <a:pt x="43" y="5"/>
                  <a:pt x="43" y="5"/>
                  <a:pt x="43" y="5"/>
                </a:cubicBezTo>
                <a:cubicBezTo>
                  <a:pt x="35" y="0"/>
                  <a:pt x="23" y="0"/>
                  <a:pt x="14" y="5"/>
                </a:cubicBezTo>
                <a:cubicBezTo>
                  <a:pt x="5" y="8"/>
                  <a:pt x="0" y="16"/>
                  <a:pt x="0" y="28"/>
                </a:cubicBezTo>
                <a:cubicBezTo>
                  <a:pt x="0" y="324"/>
                  <a:pt x="0" y="324"/>
                  <a:pt x="0" y="324"/>
                </a:cubicBezTo>
                <a:cubicBezTo>
                  <a:pt x="0" y="336"/>
                  <a:pt x="5" y="344"/>
                  <a:pt x="14" y="350"/>
                </a:cubicBezTo>
                <a:cubicBezTo>
                  <a:pt x="23" y="353"/>
                  <a:pt x="35" y="353"/>
                  <a:pt x="43" y="348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Calibri Light"/>
            </a:endParaRPr>
          </a:p>
        </p:txBody>
      </p:sp>
      <p:sp>
        <p:nvSpPr>
          <p:cNvPr id="57" name="Rectangle 18"/>
          <p:cNvSpPr/>
          <p:nvPr/>
        </p:nvSpPr>
        <p:spPr>
          <a:xfrm>
            <a:off x="10928765" y="3127948"/>
            <a:ext cx="60995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Intra-Partition Scheduling</a:t>
            </a:r>
          </a:p>
        </p:txBody>
      </p:sp>
      <p:sp>
        <p:nvSpPr>
          <p:cNvPr id="61" name="Rectangle 18"/>
          <p:cNvSpPr/>
          <p:nvPr/>
        </p:nvSpPr>
        <p:spPr>
          <a:xfrm>
            <a:off x="17028357" y="3127709"/>
            <a:ext cx="6148696" cy="70788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Inter-Partition Scheduling</a:t>
            </a:r>
          </a:p>
        </p:txBody>
      </p:sp>
      <p:sp>
        <p:nvSpPr>
          <p:cNvPr id="62" name="Freeform 734"/>
          <p:cNvSpPr>
            <a:spLocks noChangeArrowheads="1"/>
          </p:cNvSpPr>
          <p:nvPr/>
        </p:nvSpPr>
        <p:spPr bwMode="auto">
          <a:xfrm rot="5400000">
            <a:off x="19878105" y="3731463"/>
            <a:ext cx="449199" cy="601440"/>
          </a:xfrm>
          <a:custGeom>
            <a:avLst/>
            <a:gdLst>
              <a:gd name="T0" fmla="*/ 43 w 263"/>
              <a:gd name="T1" fmla="*/ 348 h 354"/>
              <a:gd name="T2" fmla="*/ 43 w 263"/>
              <a:gd name="T3" fmla="*/ 348 h 354"/>
              <a:gd name="T4" fmla="*/ 250 w 263"/>
              <a:gd name="T5" fmla="*/ 198 h 354"/>
              <a:gd name="T6" fmla="*/ 262 w 263"/>
              <a:gd name="T7" fmla="*/ 178 h 354"/>
              <a:gd name="T8" fmla="*/ 250 w 263"/>
              <a:gd name="T9" fmla="*/ 155 h 354"/>
              <a:gd name="T10" fmla="*/ 43 w 263"/>
              <a:gd name="T11" fmla="*/ 5 h 354"/>
              <a:gd name="T12" fmla="*/ 14 w 263"/>
              <a:gd name="T13" fmla="*/ 5 h 354"/>
              <a:gd name="T14" fmla="*/ 0 w 263"/>
              <a:gd name="T15" fmla="*/ 28 h 354"/>
              <a:gd name="T16" fmla="*/ 0 w 263"/>
              <a:gd name="T17" fmla="*/ 324 h 354"/>
              <a:gd name="T18" fmla="*/ 14 w 263"/>
              <a:gd name="T19" fmla="*/ 350 h 354"/>
              <a:gd name="T20" fmla="*/ 43 w 263"/>
              <a:gd name="T21" fmla="*/ 348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3" h="354">
                <a:moveTo>
                  <a:pt x="43" y="348"/>
                </a:moveTo>
                <a:lnTo>
                  <a:pt x="43" y="348"/>
                </a:lnTo>
                <a:cubicBezTo>
                  <a:pt x="250" y="198"/>
                  <a:pt x="250" y="198"/>
                  <a:pt x="250" y="198"/>
                </a:cubicBezTo>
                <a:cubicBezTo>
                  <a:pt x="259" y="192"/>
                  <a:pt x="262" y="186"/>
                  <a:pt x="262" y="178"/>
                </a:cubicBezTo>
                <a:cubicBezTo>
                  <a:pt x="262" y="169"/>
                  <a:pt x="259" y="161"/>
                  <a:pt x="250" y="155"/>
                </a:cubicBezTo>
                <a:cubicBezTo>
                  <a:pt x="43" y="5"/>
                  <a:pt x="43" y="5"/>
                  <a:pt x="43" y="5"/>
                </a:cubicBezTo>
                <a:cubicBezTo>
                  <a:pt x="35" y="0"/>
                  <a:pt x="23" y="0"/>
                  <a:pt x="14" y="5"/>
                </a:cubicBezTo>
                <a:cubicBezTo>
                  <a:pt x="5" y="8"/>
                  <a:pt x="0" y="16"/>
                  <a:pt x="0" y="28"/>
                </a:cubicBezTo>
                <a:cubicBezTo>
                  <a:pt x="0" y="324"/>
                  <a:pt x="0" y="324"/>
                  <a:pt x="0" y="324"/>
                </a:cubicBezTo>
                <a:cubicBezTo>
                  <a:pt x="0" y="336"/>
                  <a:pt x="5" y="344"/>
                  <a:pt x="14" y="350"/>
                </a:cubicBezTo>
                <a:cubicBezTo>
                  <a:pt x="23" y="353"/>
                  <a:pt x="35" y="353"/>
                  <a:pt x="43" y="348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Calibri Light"/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7884" y="6982800"/>
            <a:ext cx="2069533" cy="2080660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1487340" y="9423093"/>
            <a:ext cx="4435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1. The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task-set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is extracted from the model as a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DAG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and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enriched with the designer information</a:t>
            </a:r>
            <a:endParaRPr lang="en-US" b="1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63" name="CasellaDiTesto 62"/>
          <p:cNvSpPr txBox="1"/>
          <p:nvPr/>
        </p:nvSpPr>
        <p:spPr>
          <a:xfrm>
            <a:off x="6285854" y="9423093"/>
            <a:ext cx="4438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2.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Partition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are automatically generated using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Task periods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,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Resource Usage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and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Criticality</a:t>
            </a:r>
            <a:endParaRPr lang="en-US" b="1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64" name="CasellaDiTesto 63"/>
          <p:cNvSpPr txBox="1"/>
          <p:nvPr/>
        </p:nvSpPr>
        <p:spPr>
          <a:xfrm>
            <a:off x="11323791" y="9459965"/>
            <a:ext cx="54559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Optima" charset="0"/>
                <a:ea typeface="Optima" charset="0"/>
                <a:cs typeface="Optima" charset="0"/>
              </a:rPr>
              <a:t>3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. A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MILP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opt. solution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allocates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and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schedules tasks 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in every partition. Than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priorities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are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assigned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.</a:t>
            </a:r>
            <a:endParaRPr lang="en-US" b="1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65" name="CasellaDiTesto 64"/>
          <p:cNvSpPr txBox="1"/>
          <p:nvPr/>
        </p:nvSpPr>
        <p:spPr>
          <a:xfrm>
            <a:off x="17277850" y="9313311"/>
            <a:ext cx="52200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4.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Partitions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are then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scheduled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as if they were on a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Single-Core 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(</a:t>
            </a:r>
            <a:r>
              <a:rPr lang="en-US" dirty="0" err="1" smtClean="0">
                <a:latin typeface="Optima" charset="0"/>
                <a:ea typeface="Optima" charset="0"/>
                <a:cs typeface="Optima" charset="0"/>
              </a:rPr>
              <a:t>Bratley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Algorithm)</a:t>
            </a:r>
            <a:endParaRPr lang="en-US" dirty="0">
              <a:latin typeface="Optima" charset="0"/>
              <a:ea typeface="Optima" charset="0"/>
              <a:cs typeface="Optima" charset="0"/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2937" y="5460267"/>
            <a:ext cx="5643364" cy="2551455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1313" y="4146209"/>
            <a:ext cx="4136461" cy="2495584"/>
          </a:xfrm>
          <a:prstGeom prst="rect">
            <a:avLst/>
          </a:prstGeom>
        </p:spPr>
      </p:pic>
      <p:cxnSp>
        <p:nvCxnSpPr>
          <p:cNvPr id="66" name="Straight Connector 6"/>
          <p:cNvCxnSpPr/>
          <p:nvPr/>
        </p:nvCxnSpPr>
        <p:spPr>
          <a:xfrm>
            <a:off x="6059101" y="4269309"/>
            <a:ext cx="0" cy="802863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"/>
          <p:cNvCxnSpPr/>
          <p:nvPr/>
        </p:nvCxnSpPr>
        <p:spPr>
          <a:xfrm>
            <a:off x="10928763" y="4265220"/>
            <a:ext cx="0" cy="802863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"/>
          <p:cNvCxnSpPr/>
          <p:nvPr/>
        </p:nvCxnSpPr>
        <p:spPr>
          <a:xfrm>
            <a:off x="17028778" y="4270179"/>
            <a:ext cx="0" cy="802863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magin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7492" y="5003587"/>
            <a:ext cx="3592133" cy="2947804"/>
          </a:xfrm>
          <a:prstGeom prst="rect">
            <a:avLst/>
          </a:prstGeom>
        </p:spPr>
      </p:pic>
      <p:pic>
        <p:nvPicPr>
          <p:cNvPr id="31" name="Immagine 3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525" y="4499130"/>
            <a:ext cx="3418315" cy="2142663"/>
          </a:xfrm>
          <a:prstGeom prst="rect">
            <a:avLst/>
          </a:prstGeom>
        </p:spPr>
      </p:pic>
      <p:sp>
        <p:nvSpPr>
          <p:cNvPr id="33" name="Rettangolo 32"/>
          <p:cNvSpPr/>
          <p:nvPr/>
        </p:nvSpPr>
        <p:spPr>
          <a:xfrm>
            <a:off x="1911090" y="4440354"/>
            <a:ext cx="3567668" cy="2295641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Immagin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01543" y="4499129"/>
            <a:ext cx="1174793" cy="1149797"/>
          </a:xfrm>
          <a:prstGeom prst="rect">
            <a:avLst/>
          </a:prstGeom>
        </p:spPr>
      </p:pic>
      <p:sp>
        <p:nvSpPr>
          <p:cNvPr id="11" name="Freccia curva 10"/>
          <p:cNvSpPr/>
          <p:nvPr/>
        </p:nvSpPr>
        <p:spPr>
          <a:xfrm flipV="1">
            <a:off x="2296949" y="6956801"/>
            <a:ext cx="538873" cy="1268816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8" name="Immagine 3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8780" y="6956801"/>
            <a:ext cx="3814171" cy="2166535"/>
          </a:xfrm>
          <a:prstGeom prst="rect">
            <a:avLst/>
          </a:prstGeom>
        </p:spPr>
      </p:pic>
      <p:sp>
        <p:nvSpPr>
          <p:cNvPr id="39" name="Freccia curva 38"/>
          <p:cNvSpPr/>
          <p:nvPr/>
        </p:nvSpPr>
        <p:spPr>
          <a:xfrm flipV="1">
            <a:off x="18457031" y="7039394"/>
            <a:ext cx="538873" cy="708943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ccia curva 34"/>
          <p:cNvSpPr/>
          <p:nvPr/>
        </p:nvSpPr>
        <p:spPr>
          <a:xfrm flipV="1">
            <a:off x="13884442" y="8107973"/>
            <a:ext cx="5022377" cy="568365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5548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10377841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Functional Model Extraction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" name="Rectangle 1"/>
          <p:cNvSpPr>
            <a:spLocks/>
          </p:cNvSpPr>
          <p:nvPr/>
        </p:nvSpPr>
        <p:spPr bwMode="auto">
          <a:xfrm>
            <a:off x="1749425" y="666698"/>
            <a:ext cx="790812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Partitioning, Scheduling and Allocation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9651" y="3330668"/>
            <a:ext cx="8982134" cy="5062220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751" y="3330668"/>
            <a:ext cx="8634246" cy="5412105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5719" y="3248195"/>
            <a:ext cx="596900" cy="584200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1700049" y="3182207"/>
            <a:ext cx="9011494" cy="5798509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uppo 12"/>
          <p:cNvGrpSpPr/>
          <p:nvPr/>
        </p:nvGrpSpPr>
        <p:grpSpPr>
          <a:xfrm>
            <a:off x="10898815" y="4752788"/>
            <a:ext cx="3653564" cy="2657345"/>
            <a:chOff x="10909503" y="6080506"/>
            <a:chExt cx="3653564" cy="2657345"/>
          </a:xfrm>
        </p:grpSpPr>
        <p:sp>
          <p:nvSpPr>
            <p:cNvPr id="12" name="Freccia destra 11"/>
            <p:cNvSpPr/>
            <p:nvPr/>
          </p:nvSpPr>
          <p:spPr>
            <a:xfrm>
              <a:off x="11266714" y="6498771"/>
              <a:ext cx="2939143" cy="620486"/>
            </a:xfrm>
            <a:prstGeom prst="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pic>
          <p:nvPicPr>
            <p:cNvPr id="8" name="Immagin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914838" y="6080506"/>
              <a:ext cx="1621518" cy="1457016"/>
            </a:xfrm>
            <a:prstGeom prst="rect">
              <a:avLst/>
            </a:prstGeom>
          </p:spPr>
        </p:pic>
        <p:sp>
          <p:nvSpPr>
            <p:cNvPr id="44" name="Rectangle 18"/>
            <p:cNvSpPr/>
            <p:nvPr/>
          </p:nvSpPr>
          <p:spPr>
            <a:xfrm>
              <a:off x="10909503" y="7537522"/>
              <a:ext cx="365356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The Simulink API</a:t>
              </a:r>
            </a:p>
            <a:p>
              <a:pPr algn="ctr"/>
              <a:r>
                <a:rPr lang="en-US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via </a:t>
              </a:r>
              <a:r>
                <a:rPr lang="en-US" b="1" dirty="0" err="1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Matlab</a:t>
              </a:r>
              <a:endParaRPr lang="en-US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</p:grpSp>
      <p:sp>
        <p:nvSpPr>
          <p:cNvPr id="45" name="CasellaDiTesto 44"/>
          <p:cNvSpPr txBox="1"/>
          <p:nvPr/>
        </p:nvSpPr>
        <p:spPr>
          <a:xfrm>
            <a:off x="1487340" y="9638405"/>
            <a:ext cx="1041681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Once the model simulation is satisfactory,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the designer defines tasks using Simulink Subsystems</a:t>
            </a: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, no spare blocks are allowed among subsystems.</a:t>
            </a:r>
          </a:p>
          <a:p>
            <a:pPr algn="just"/>
            <a:endParaRPr lang="en-US" sz="4400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46" name="CasellaDiTesto 45"/>
          <p:cNvSpPr txBox="1"/>
          <p:nvPr/>
        </p:nvSpPr>
        <p:spPr>
          <a:xfrm>
            <a:off x="13525668" y="9605748"/>
            <a:ext cx="96060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Using Simulink API, a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Direct Acyclic Graph (DAG) is extracted </a:t>
            </a: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a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functional representation </a:t>
            </a: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of the model</a:t>
            </a:r>
            <a:endParaRPr lang="en-US" sz="4400" dirty="0">
              <a:latin typeface="Optima" charset="0"/>
              <a:ea typeface="Optima" charset="0"/>
              <a:cs typeface="Opti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5340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8279511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Process Configuration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5690" y="1193674"/>
            <a:ext cx="11477933" cy="10934703"/>
          </a:xfrm>
          <a:prstGeom prst="rect">
            <a:avLst/>
          </a:prstGeom>
        </p:spPr>
      </p:pic>
      <p:sp>
        <p:nvSpPr>
          <p:cNvPr id="18" name="Rettangolo 17"/>
          <p:cNvSpPr/>
          <p:nvPr/>
        </p:nvSpPr>
        <p:spPr>
          <a:xfrm>
            <a:off x="1749425" y="3193265"/>
            <a:ext cx="1143133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The system designer specifies:</a:t>
            </a:r>
          </a:p>
          <a:p>
            <a:pPr marL="571500" indent="-571500">
              <a:buFont typeface="Arial" charset="0"/>
              <a:buChar char="•"/>
            </a:pPr>
            <a:r>
              <a:rPr lang="en-US" sz="5400" dirty="0" smtClean="0">
                <a:latin typeface="Optima" charset="0"/>
                <a:ea typeface="Optima" charset="0"/>
                <a:cs typeface="Optima" charset="0"/>
              </a:rPr>
              <a:t>WCET for each task</a:t>
            </a:r>
          </a:p>
          <a:p>
            <a:pPr marL="571500" indent="-571500">
              <a:buFont typeface="Arial" charset="0"/>
              <a:buChar char="•"/>
            </a:pPr>
            <a:r>
              <a:rPr lang="en-US" sz="5400" dirty="0" smtClean="0">
                <a:latin typeface="Optima" charset="0"/>
                <a:ea typeface="Optima" charset="0"/>
                <a:cs typeface="Optima" charset="0"/>
              </a:rPr>
              <a:t>Criticality level of each task</a:t>
            </a:r>
          </a:p>
          <a:p>
            <a:pPr marL="571500" indent="-571500">
              <a:buFont typeface="Arial" charset="0"/>
              <a:buChar char="•"/>
            </a:pPr>
            <a:r>
              <a:rPr lang="en-US" sz="5400" dirty="0" smtClean="0">
                <a:latin typeface="Optima" charset="0"/>
                <a:ea typeface="Optima" charset="0"/>
                <a:cs typeface="Optima" charset="0"/>
              </a:rPr>
              <a:t>Resources used by each task</a:t>
            </a:r>
          </a:p>
          <a:p>
            <a:pPr marL="571500" indent="-571500">
              <a:buFont typeface="Arial" charset="0"/>
              <a:buChar char="•"/>
            </a:pPr>
            <a:r>
              <a:rPr lang="en-US" sz="5400" dirty="0" smtClean="0">
                <a:latin typeface="Optima" charset="0"/>
                <a:ea typeface="Optima" charset="0"/>
                <a:cs typeface="Optima" charset="0"/>
              </a:rPr>
              <a:t>Number of available Cores</a:t>
            </a:r>
          </a:p>
          <a:p>
            <a:endParaRPr lang="en-US" sz="5400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19" name="Rettangolo 18"/>
          <p:cNvSpPr/>
          <p:nvPr/>
        </p:nvSpPr>
        <p:spPr>
          <a:xfrm>
            <a:off x="2296949" y="8886425"/>
            <a:ext cx="1035858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Once ready, the </a:t>
            </a:r>
            <a:r>
              <a:rPr lang="en-US" sz="6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Scheduling Optimization</a:t>
            </a:r>
            <a:r>
              <a:rPr lang="en-US" sz="60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 can be started</a:t>
            </a:r>
            <a:endParaRPr lang="en-US" sz="6000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8" name="Rectangle 575"/>
          <p:cNvSpPr/>
          <p:nvPr/>
        </p:nvSpPr>
        <p:spPr>
          <a:xfrm rot="5400000">
            <a:off x="687781" y="9797111"/>
            <a:ext cx="2330115" cy="1176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1"/>
          <p:cNvSpPr>
            <a:spLocks/>
          </p:cNvSpPr>
          <p:nvPr/>
        </p:nvSpPr>
        <p:spPr bwMode="auto">
          <a:xfrm>
            <a:off x="1749425" y="666698"/>
            <a:ext cx="790812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Partitioning, Scheduling and Allocation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4372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16159873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Scheduling and Allocation for Mix-Criticality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Rettangolo 47"/>
              <p:cNvSpPr/>
              <p:nvPr/>
            </p:nvSpPr>
            <p:spPr>
              <a:xfrm>
                <a:off x="12143232" y="4413223"/>
                <a:ext cx="11431332" cy="75405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For </a:t>
                </a: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two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levels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of </a:t>
                </a: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criticality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:</a:t>
                </a:r>
                <a:endParaRPr lang="it-IT" sz="4400" dirty="0">
                  <a:solidFill>
                    <a:schemeClr val="tx1"/>
                  </a:solidFill>
                  <a:latin typeface="Optima" charset="0"/>
                  <a:ea typeface="Optima" charset="0"/>
                  <a:cs typeface="Optima" charset="0"/>
                </a:endParaRPr>
              </a:p>
              <a:p>
                <a:pPr marL="742950" indent="-742950">
                  <a:buFont typeface="+mj-lt"/>
                  <a:buAutoNum type="arabicPeriod"/>
                </a:pP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The </a:t>
                </a: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system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remains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in </a:t>
                </a:r>
                <a:r>
                  <a:rPr lang="it-IT" sz="4400" b="1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low-critical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state </a:t>
                </a: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until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some of the high </a:t>
                </a: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criticality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task </a:t>
                </a:r>
                <a:r>
                  <a:rPr lang="it-IT" sz="4400" dirty="0" err="1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trespasses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 err="1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its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400" i="1" dirty="0" smtClean="0">
                            <a:solidFill>
                              <a:schemeClr val="tx1"/>
                            </a:solidFill>
                            <a:latin typeface="Cambria Math" charset="0"/>
                            <a:ea typeface="Optima" charset="0"/>
                            <a:cs typeface="Optima" charset="0"/>
                          </a:rPr>
                        </m:ctrlPr>
                      </m:sSubPr>
                      <m:e>
                        <m:r>
                          <a:rPr lang="it-IT" sz="4400" b="0" i="1" dirty="0" smtClean="0">
                            <a:solidFill>
                              <a:schemeClr val="tx1"/>
                            </a:solidFill>
                            <a:latin typeface="Cambria Math" charset="0"/>
                            <a:ea typeface="Optima" charset="0"/>
                            <a:cs typeface="Optima" charset="0"/>
                          </a:rPr>
                          <m:t>𝐶</m:t>
                        </m:r>
                      </m:e>
                      <m:sub>
                        <m:r>
                          <a:rPr lang="it-IT" sz="4400" b="0" i="1" dirty="0" smtClean="0">
                            <a:solidFill>
                              <a:schemeClr val="tx1"/>
                            </a:solidFill>
                            <a:latin typeface="Cambria Math" charset="0"/>
                            <a:ea typeface="Optima" charset="0"/>
                            <a:cs typeface="Optima" charset="0"/>
                          </a:rPr>
                          <m:t>𝐿𝑂</m:t>
                        </m:r>
                      </m:sub>
                    </m:sSub>
                  </m:oMath>
                </a14:m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value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. </a:t>
                </a:r>
                <a:endParaRPr lang="it-IT" sz="4400" dirty="0" smtClean="0">
                  <a:solidFill>
                    <a:schemeClr val="tx1"/>
                  </a:solidFill>
                  <a:latin typeface="Optima" charset="0"/>
                  <a:ea typeface="Optima" charset="0"/>
                  <a:cs typeface="Optima" charset="0"/>
                </a:endParaRPr>
              </a:p>
              <a:p>
                <a:pPr marL="742950" indent="-742950">
                  <a:buFont typeface="+mj-lt"/>
                  <a:buAutoNum type="arabicPeriod"/>
                </a:pP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Then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, 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the </a:t>
                </a:r>
                <a:r>
                  <a:rPr lang="it-IT" sz="4400" dirty="0" err="1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system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 err="1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goes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 err="1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into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b="1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high-</a:t>
                </a:r>
                <a:r>
                  <a:rPr lang="it-IT" sz="4400" b="1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criticality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mode</a:t>
                </a:r>
              </a:p>
              <a:p>
                <a:pPr marL="742950" indent="-742950">
                  <a:buFont typeface="+mj-lt"/>
                  <a:buAutoNum type="arabicPeriod"/>
                </a:pP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Only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high </a:t>
                </a:r>
                <a:r>
                  <a:rPr lang="it-IT" sz="4400" dirty="0" err="1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criticality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 err="1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tasks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are </a:t>
                </a:r>
                <a:r>
                  <a:rPr lang="it-IT" sz="4400" b="1" dirty="0" err="1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guaranteed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to </a:t>
                </a: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execute</a:t>
                </a:r>
                <a:endParaRPr lang="it-IT" sz="4400" dirty="0" smtClean="0">
                  <a:solidFill>
                    <a:schemeClr val="tx1"/>
                  </a:solidFill>
                  <a:latin typeface="Optima" charset="0"/>
                  <a:ea typeface="Optima" charset="0"/>
                  <a:cs typeface="Optima" charset="0"/>
                </a:endParaRPr>
              </a:p>
              <a:p>
                <a:pPr marL="742950" indent="-742950">
                  <a:buFont typeface="+mj-lt"/>
                  <a:buAutoNum type="arabicPeriod"/>
                </a:pP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Upon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 err="1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selected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 err="1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conditions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, the </a:t>
                </a: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system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goes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back in </a:t>
                </a:r>
                <a:r>
                  <a:rPr lang="it-IT" sz="4400" b="1" dirty="0" err="1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low-criticality</a:t>
                </a:r>
                <a:r>
                  <a:rPr lang="it-IT" sz="4400" dirty="0" smtClean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 </a:t>
                </a:r>
                <a:r>
                  <a:rPr lang="it-IT" sz="4400" dirty="0">
                    <a:solidFill>
                      <a:schemeClr val="tx1"/>
                    </a:solidFill>
                    <a:latin typeface="Optima" charset="0"/>
                    <a:ea typeface="Optima" charset="0"/>
                    <a:cs typeface="Optima" charset="0"/>
                  </a:rPr>
                  <a:t>mode. </a:t>
                </a:r>
              </a:p>
              <a:p>
                <a:endParaRPr lang="it-IT" sz="4400" dirty="0">
                  <a:solidFill>
                    <a:schemeClr val="tx1"/>
                  </a:solidFill>
                  <a:latin typeface="Optima" charset="0"/>
                  <a:ea typeface="Optima" charset="0"/>
                  <a:cs typeface="Optima" charset="0"/>
                </a:endParaRPr>
              </a:p>
            </p:txBody>
          </p:sp>
        </mc:Choice>
        <mc:Fallback xmlns="">
          <p:sp>
            <p:nvSpPr>
              <p:cNvPr id="48" name="Rettangolo 4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43232" y="4413223"/>
                <a:ext cx="11431332" cy="7540526"/>
              </a:xfrm>
              <a:prstGeom prst="rect">
                <a:avLst/>
              </a:prstGeom>
              <a:blipFill rotWithShape="0">
                <a:blip r:embed="rId2"/>
                <a:stretch>
                  <a:fillRect l="-2133" t="-16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Rectangle 18"/>
          <p:cNvSpPr/>
          <p:nvPr/>
        </p:nvSpPr>
        <p:spPr>
          <a:xfrm>
            <a:off x="1498762" y="3116898"/>
            <a:ext cx="700515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Traditional model:</a:t>
            </a:r>
          </a:p>
        </p:txBody>
      </p:sp>
      <p:sp>
        <p:nvSpPr>
          <p:cNvPr id="51" name="Rectangle 18"/>
          <p:cNvSpPr/>
          <p:nvPr/>
        </p:nvSpPr>
        <p:spPr>
          <a:xfrm>
            <a:off x="12143232" y="3116898"/>
            <a:ext cx="700515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Typical scheduler policy:</a:t>
            </a:r>
          </a:p>
        </p:txBody>
      </p:sp>
      <p:grpSp>
        <p:nvGrpSpPr>
          <p:cNvPr id="7" name="Gruppo 6"/>
          <p:cNvGrpSpPr/>
          <p:nvPr/>
        </p:nvGrpSpPr>
        <p:grpSpPr>
          <a:xfrm>
            <a:off x="1498762" y="4498932"/>
            <a:ext cx="9671365" cy="5837138"/>
            <a:chOff x="1498762" y="4099342"/>
            <a:chExt cx="9671365" cy="5837138"/>
          </a:xfrm>
        </p:grpSpPr>
        <p:pic>
          <p:nvPicPr>
            <p:cNvPr id="5" name="Immagin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98762" y="5551581"/>
              <a:ext cx="9671365" cy="4384899"/>
            </a:xfrm>
            <a:prstGeom prst="rect">
              <a:avLst/>
            </a:prstGeom>
          </p:spPr>
        </p:pic>
        <p:pic>
          <p:nvPicPr>
            <p:cNvPr id="6" name="Immagin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98762" y="4099342"/>
              <a:ext cx="5890927" cy="758136"/>
            </a:xfrm>
            <a:prstGeom prst="rect">
              <a:avLst/>
            </a:prstGeom>
          </p:spPr>
        </p:pic>
      </p:grpSp>
      <p:sp>
        <p:nvSpPr>
          <p:cNvPr id="11" name="Rectangle 1"/>
          <p:cNvSpPr>
            <a:spLocks/>
          </p:cNvSpPr>
          <p:nvPr/>
        </p:nvSpPr>
        <p:spPr bwMode="auto">
          <a:xfrm>
            <a:off x="1749425" y="666698"/>
            <a:ext cx="790812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Partitioning, Scheduling and Allocation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32074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11828559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Global vs Partitioned Scheduling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7180" y="4176573"/>
            <a:ext cx="5562600" cy="3949700"/>
          </a:xfrm>
          <a:prstGeom prst="rect">
            <a:avLst/>
          </a:prstGeom>
        </p:spPr>
      </p:pic>
      <p:sp>
        <p:nvSpPr>
          <p:cNvPr id="20" name="Rectangle 18"/>
          <p:cNvSpPr/>
          <p:nvPr/>
        </p:nvSpPr>
        <p:spPr>
          <a:xfrm>
            <a:off x="1498762" y="3116898"/>
            <a:ext cx="700515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Global:</a:t>
            </a:r>
          </a:p>
        </p:txBody>
      </p:sp>
      <p:sp>
        <p:nvSpPr>
          <p:cNvPr id="21" name="Rectangle 18"/>
          <p:cNvSpPr/>
          <p:nvPr/>
        </p:nvSpPr>
        <p:spPr>
          <a:xfrm>
            <a:off x="13415901" y="3116898"/>
            <a:ext cx="700515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Partitioned:</a:t>
            </a:r>
          </a:p>
        </p:txBody>
      </p:sp>
      <p:sp>
        <p:nvSpPr>
          <p:cNvPr id="23" name="Freeform 395"/>
          <p:cNvSpPr>
            <a:spLocks noChangeArrowheads="1"/>
          </p:cNvSpPr>
          <p:nvPr/>
        </p:nvSpPr>
        <p:spPr bwMode="auto">
          <a:xfrm>
            <a:off x="1798334" y="11231893"/>
            <a:ext cx="844352" cy="639408"/>
          </a:xfrm>
          <a:custGeom>
            <a:avLst/>
            <a:gdLst>
              <a:gd name="T0" fmla="*/ 1151 w 1529"/>
              <a:gd name="T1" fmla="*/ 1159 h 1160"/>
              <a:gd name="T2" fmla="*/ 0 w 1529"/>
              <a:gd name="T3" fmla="*/ 1159 h 1160"/>
              <a:gd name="T4" fmla="*/ 0 w 1529"/>
              <a:gd name="T5" fmla="*/ 0 h 1160"/>
              <a:gd name="T6" fmla="*/ 1151 w 1529"/>
              <a:gd name="T7" fmla="*/ 0 h 1160"/>
              <a:gd name="T8" fmla="*/ 1528 w 1529"/>
              <a:gd name="T9" fmla="*/ 580 h 1160"/>
              <a:gd name="T10" fmla="*/ 1151 w 1529"/>
              <a:gd name="T11" fmla="*/ 1159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60">
                <a:moveTo>
                  <a:pt x="1151" y="1159"/>
                </a:moveTo>
                <a:lnTo>
                  <a:pt x="0" y="1159"/>
                </a:lnTo>
                <a:lnTo>
                  <a:pt x="0" y="0"/>
                </a:lnTo>
                <a:lnTo>
                  <a:pt x="1151" y="0"/>
                </a:lnTo>
                <a:lnTo>
                  <a:pt x="1528" y="580"/>
                </a:lnTo>
                <a:lnTo>
                  <a:pt x="1151" y="1159"/>
                </a:lnTo>
              </a:path>
            </a:pathLst>
          </a:custGeom>
          <a:solidFill>
            <a:srgbClr val="C00000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24" name="Freeform 398"/>
          <p:cNvSpPr>
            <a:spLocks noChangeArrowheads="1"/>
          </p:cNvSpPr>
          <p:nvPr/>
        </p:nvSpPr>
        <p:spPr bwMode="auto">
          <a:xfrm>
            <a:off x="1794029" y="8830782"/>
            <a:ext cx="844352" cy="634526"/>
          </a:xfrm>
          <a:custGeom>
            <a:avLst/>
            <a:gdLst>
              <a:gd name="T0" fmla="*/ 1151 w 1529"/>
              <a:gd name="T1" fmla="*/ 1151 h 1152"/>
              <a:gd name="T2" fmla="*/ 0 w 1529"/>
              <a:gd name="T3" fmla="*/ 1151 h 1152"/>
              <a:gd name="T4" fmla="*/ 0 w 1529"/>
              <a:gd name="T5" fmla="*/ 0 h 1152"/>
              <a:gd name="T6" fmla="*/ 1151 w 1529"/>
              <a:gd name="T7" fmla="*/ 0 h 1152"/>
              <a:gd name="T8" fmla="*/ 1528 w 1529"/>
              <a:gd name="T9" fmla="*/ 572 h 1152"/>
              <a:gd name="T10" fmla="*/ 1151 w 1529"/>
              <a:gd name="T11" fmla="*/ 1151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52">
                <a:moveTo>
                  <a:pt x="1151" y="1151"/>
                </a:moveTo>
                <a:lnTo>
                  <a:pt x="0" y="1151"/>
                </a:lnTo>
                <a:lnTo>
                  <a:pt x="0" y="0"/>
                </a:lnTo>
                <a:lnTo>
                  <a:pt x="1151" y="0"/>
                </a:lnTo>
                <a:lnTo>
                  <a:pt x="1528" y="572"/>
                </a:lnTo>
                <a:lnTo>
                  <a:pt x="1151" y="1151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25" name="Freeform 40"/>
          <p:cNvSpPr>
            <a:spLocks noChangeArrowheads="1"/>
          </p:cNvSpPr>
          <p:nvPr/>
        </p:nvSpPr>
        <p:spPr bwMode="auto">
          <a:xfrm>
            <a:off x="1976865" y="8992653"/>
            <a:ext cx="286846" cy="298816"/>
          </a:xfrm>
          <a:custGeom>
            <a:avLst/>
            <a:gdLst>
              <a:gd name="T0" fmla="*/ 158 w 423"/>
              <a:gd name="T1" fmla="*/ 440 h 441"/>
              <a:gd name="T2" fmla="*/ 158 w 423"/>
              <a:gd name="T3" fmla="*/ 440 h 441"/>
              <a:gd name="T4" fmla="*/ 123 w 423"/>
              <a:gd name="T5" fmla="*/ 423 h 441"/>
              <a:gd name="T6" fmla="*/ 13 w 423"/>
              <a:gd name="T7" fmla="*/ 277 h 441"/>
              <a:gd name="T8" fmla="*/ 22 w 423"/>
              <a:gd name="T9" fmla="*/ 216 h 441"/>
              <a:gd name="T10" fmla="*/ 83 w 423"/>
              <a:gd name="T11" fmla="*/ 225 h 441"/>
              <a:gd name="T12" fmla="*/ 154 w 423"/>
              <a:gd name="T13" fmla="*/ 321 h 441"/>
              <a:gd name="T14" fmla="*/ 338 w 423"/>
              <a:gd name="T15" fmla="*/ 27 h 441"/>
              <a:gd name="T16" fmla="*/ 395 w 423"/>
              <a:gd name="T17" fmla="*/ 13 h 441"/>
              <a:gd name="T18" fmla="*/ 413 w 423"/>
              <a:gd name="T19" fmla="*/ 75 h 441"/>
              <a:gd name="T20" fmla="*/ 198 w 423"/>
              <a:gd name="T21" fmla="*/ 423 h 441"/>
              <a:gd name="T22" fmla="*/ 163 w 423"/>
              <a:gd name="T23" fmla="*/ 440 h 441"/>
              <a:gd name="T24" fmla="*/ 158 w 423"/>
              <a:gd name="T25" fmla="*/ 44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23" h="441">
                <a:moveTo>
                  <a:pt x="158" y="440"/>
                </a:moveTo>
                <a:lnTo>
                  <a:pt x="158" y="440"/>
                </a:lnTo>
                <a:cubicBezTo>
                  <a:pt x="145" y="440"/>
                  <a:pt x="132" y="436"/>
                  <a:pt x="123" y="423"/>
                </a:cubicBezTo>
                <a:cubicBezTo>
                  <a:pt x="13" y="277"/>
                  <a:pt x="13" y="277"/>
                  <a:pt x="13" y="277"/>
                </a:cubicBezTo>
                <a:cubicBezTo>
                  <a:pt x="0" y="260"/>
                  <a:pt x="4" y="233"/>
                  <a:pt x="22" y="216"/>
                </a:cubicBezTo>
                <a:cubicBezTo>
                  <a:pt x="44" y="203"/>
                  <a:pt x="70" y="207"/>
                  <a:pt x="83" y="225"/>
                </a:cubicBezTo>
                <a:cubicBezTo>
                  <a:pt x="154" y="321"/>
                  <a:pt x="154" y="321"/>
                  <a:pt x="154" y="321"/>
                </a:cubicBezTo>
                <a:cubicBezTo>
                  <a:pt x="338" y="27"/>
                  <a:pt x="338" y="27"/>
                  <a:pt x="338" y="27"/>
                </a:cubicBezTo>
                <a:cubicBezTo>
                  <a:pt x="351" y="9"/>
                  <a:pt x="377" y="0"/>
                  <a:pt x="395" y="13"/>
                </a:cubicBezTo>
                <a:cubicBezTo>
                  <a:pt x="417" y="27"/>
                  <a:pt x="422" y="53"/>
                  <a:pt x="413" y="75"/>
                </a:cubicBezTo>
                <a:cubicBezTo>
                  <a:pt x="198" y="423"/>
                  <a:pt x="198" y="423"/>
                  <a:pt x="198" y="423"/>
                </a:cubicBezTo>
                <a:cubicBezTo>
                  <a:pt x="189" y="432"/>
                  <a:pt x="176" y="440"/>
                  <a:pt x="163" y="440"/>
                </a:cubicBezTo>
                <a:lnTo>
                  <a:pt x="158" y="440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Freeform 44"/>
          <p:cNvSpPr>
            <a:spLocks noChangeArrowheads="1"/>
          </p:cNvSpPr>
          <p:nvPr/>
        </p:nvSpPr>
        <p:spPr bwMode="auto">
          <a:xfrm>
            <a:off x="2004367" y="11443968"/>
            <a:ext cx="203182" cy="221124"/>
          </a:xfrm>
          <a:custGeom>
            <a:avLst/>
            <a:gdLst>
              <a:gd name="T0" fmla="*/ 282 w 301"/>
              <a:gd name="T1" fmla="*/ 259 h 326"/>
              <a:gd name="T2" fmla="*/ 282 w 301"/>
              <a:gd name="T3" fmla="*/ 259 h 326"/>
              <a:gd name="T4" fmla="*/ 199 w 301"/>
              <a:gd name="T5" fmla="*/ 163 h 326"/>
              <a:gd name="T6" fmla="*/ 282 w 301"/>
              <a:gd name="T7" fmla="*/ 66 h 326"/>
              <a:gd name="T8" fmla="*/ 282 w 301"/>
              <a:gd name="T9" fmla="*/ 13 h 326"/>
              <a:gd name="T10" fmla="*/ 234 w 301"/>
              <a:gd name="T11" fmla="*/ 13 h 326"/>
              <a:gd name="T12" fmla="*/ 150 w 301"/>
              <a:gd name="T13" fmla="*/ 105 h 326"/>
              <a:gd name="T14" fmla="*/ 66 w 301"/>
              <a:gd name="T15" fmla="*/ 13 h 326"/>
              <a:gd name="T16" fmla="*/ 14 w 301"/>
              <a:gd name="T17" fmla="*/ 13 h 326"/>
              <a:gd name="T18" fmla="*/ 14 w 301"/>
              <a:gd name="T19" fmla="*/ 66 h 326"/>
              <a:gd name="T20" fmla="*/ 102 w 301"/>
              <a:gd name="T21" fmla="*/ 163 h 326"/>
              <a:gd name="T22" fmla="*/ 14 w 301"/>
              <a:gd name="T23" fmla="*/ 259 h 326"/>
              <a:gd name="T24" fmla="*/ 14 w 301"/>
              <a:gd name="T25" fmla="*/ 312 h 326"/>
              <a:gd name="T26" fmla="*/ 66 w 301"/>
              <a:gd name="T27" fmla="*/ 312 h 326"/>
              <a:gd name="T28" fmla="*/ 150 w 301"/>
              <a:gd name="T29" fmla="*/ 220 h 326"/>
              <a:gd name="T30" fmla="*/ 234 w 301"/>
              <a:gd name="T31" fmla="*/ 312 h 326"/>
              <a:gd name="T32" fmla="*/ 282 w 301"/>
              <a:gd name="T33" fmla="*/ 312 h 326"/>
              <a:gd name="T34" fmla="*/ 282 w 301"/>
              <a:gd name="T35" fmla="*/ 259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01" h="326">
                <a:moveTo>
                  <a:pt x="282" y="259"/>
                </a:moveTo>
                <a:lnTo>
                  <a:pt x="282" y="259"/>
                </a:lnTo>
                <a:cubicBezTo>
                  <a:pt x="199" y="163"/>
                  <a:pt x="199" y="163"/>
                  <a:pt x="199" y="163"/>
                </a:cubicBezTo>
                <a:cubicBezTo>
                  <a:pt x="282" y="66"/>
                  <a:pt x="282" y="66"/>
                  <a:pt x="282" y="66"/>
                </a:cubicBezTo>
                <a:cubicBezTo>
                  <a:pt x="300" y="53"/>
                  <a:pt x="300" y="26"/>
                  <a:pt x="282" y="13"/>
                </a:cubicBezTo>
                <a:cubicBezTo>
                  <a:pt x="269" y="0"/>
                  <a:pt x="247" y="0"/>
                  <a:pt x="234" y="13"/>
                </a:cubicBezTo>
                <a:cubicBezTo>
                  <a:pt x="150" y="105"/>
                  <a:pt x="150" y="105"/>
                  <a:pt x="150" y="105"/>
                </a:cubicBezTo>
                <a:cubicBezTo>
                  <a:pt x="66" y="13"/>
                  <a:pt x="66" y="13"/>
                  <a:pt x="66" y="13"/>
                </a:cubicBezTo>
                <a:cubicBezTo>
                  <a:pt x="53" y="0"/>
                  <a:pt x="31" y="0"/>
                  <a:pt x="14" y="13"/>
                </a:cubicBezTo>
                <a:cubicBezTo>
                  <a:pt x="0" y="26"/>
                  <a:pt x="0" y="53"/>
                  <a:pt x="14" y="66"/>
                </a:cubicBezTo>
                <a:cubicBezTo>
                  <a:pt x="102" y="163"/>
                  <a:pt x="102" y="163"/>
                  <a:pt x="102" y="163"/>
                </a:cubicBezTo>
                <a:cubicBezTo>
                  <a:pt x="14" y="259"/>
                  <a:pt x="14" y="259"/>
                  <a:pt x="14" y="259"/>
                </a:cubicBezTo>
                <a:cubicBezTo>
                  <a:pt x="0" y="273"/>
                  <a:pt x="0" y="299"/>
                  <a:pt x="14" y="312"/>
                </a:cubicBezTo>
                <a:cubicBezTo>
                  <a:pt x="31" y="325"/>
                  <a:pt x="53" y="325"/>
                  <a:pt x="66" y="312"/>
                </a:cubicBezTo>
                <a:cubicBezTo>
                  <a:pt x="150" y="220"/>
                  <a:pt x="150" y="220"/>
                  <a:pt x="150" y="220"/>
                </a:cubicBezTo>
                <a:cubicBezTo>
                  <a:pt x="234" y="312"/>
                  <a:pt x="234" y="312"/>
                  <a:pt x="234" y="312"/>
                </a:cubicBezTo>
                <a:cubicBezTo>
                  <a:pt x="247" y="325"/>
                  <a:pt x="269" y="325"/>
                  <a:pt x="282" y="312"/>
                </a:cubicBezTo>
                <a:cubicBezTo>
                  <a:pt x="300" y="299"/>
                  <a:pt x="300" y="273"/>
                  <a:pt x="282" y="25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Rectangle 18"/>
          <p:cNvSpPr/>
          <p:nvPr/>
        </p:nvSpPr>
        <p:spPr>
          <a:xfrm>
            <a:off x="2821217" y="8762544"/>
            <a:ext cx="45127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Better CPU usage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8" name="Freeform 398"/>
          <p:cNvSpPr>
            <a:spLocks noChangeArrowheads="1"/>
          </p:cNvSpPr>
          <p:nvPr/>
        </p:nvSpPr>
        <p:spPr bwMode="auto">
          <a:xfrm>
            <a:off x="1798334" y="9633332"/>
            <a:ext cx="844352" cy="634526"/>
          </a:xfrm>
          <a:custGeom>
            <a:avLst/>
            <a:gdLst>
              <a:gd name="T0" fmla="*/ 1151 w 1529"/>
              <a:gd name="T1" fmla="*/ 1151 h 1152"/>
              <a:gd name="T2" fmla="*/ 0 w 1529"/>
              <a:gd name="T3" fmla="*/ 1151 h 1152"/>
              <a:gd name="T4" fmla="*/ 0 w 1529"/>
              <a:gd name="T5" fmla="*/ 0 h 1152"/>
              <a:gd name="T6" fmla="*/ 1151 w 1529"/>
              <a:gd name="T7" fmla="*/ 0 h 1152"/>
              <a:gd name="T8" fmla="*/ 1528 w 1529"/>
              <a:gd name="T9" fmla="*/ 572 h 1152"/>
              <a:gd name="T10" fmla="*/ 1151 w 1529"/>
              <a:gd name="T11" fmla="*/ 1151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52">
                <a:moveTo>
                  <a:pt x="1151" y="1151"/>
                </a:moveTo>
                <a:lnTo>
                  <a:pt x="0" y="1151"/>
                </a:lnTo>
                <a:lnTo>
                  <a:pt x="0" y="0"/>
                </a:lnTo>
                <a:lnTo>
                  <a:pt x="1151" y="0"/>
                </a:lnTo>
                <a:lnTo>
                  <a:pt x="1528" y="572"/>
                </a:lnTo>
                <a:lnTo>
                  <a:pt x="1151" y="1151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29" name="Freeform 40"/>
          <p:cNvSpPr>
            <a:spLocks noChangeArrowheads="1"/>
          </p:cNvSpPr>
          <p:nvPr/>
        </p:nvSpPr>
        <p:spPr bwMode="auto">
          <a:xfrm>
            <a:off x="1981170" y="9795203"/>
            <a:ext cx="286846" cy="298816"/>
          </a:xfrm>
          <a:custGeom>
            <a:avLst/>
            <a:gdLst>
              <a:gd name="T0" fmla="*/ 158 w 423"/>
              <a:gd name="T1" fmla="*/ 440 h 441"/>
              <a:gd name="T2" fmla="*/ 158 w 423"/>
              <a:gd name="T3" fmla="*/ 440 h 441"/>
              <a:gd name="T4" fmla="*/ 123 w 423"/>
              <a:gd name="T5" fmla="*/ 423 h 441"/>
              <a:gd name="T6" fmla="*/ 13 w 423"/>
              <a:gd name="T7" fmla="*/ 277 h 441"/>
              <a:gd name="T8" fmla="*/ 22 w 423"/>
              <a:gd name="T9" fmla="*/ 216 h 441"/>
              <a:gd name="T10" fmla="*/ 83 w 423"/>
              <a:gd name="T11" fmla="*/ 225 h 441"/>
              <a:gd name="T12" fmla="*/ 154 w 423"/>
              <a:gd name="T13" fmla="*/ 321 h 441"/>
              <a:gd name="T14" fmla="*/ 338 w 423"/>
              <a:gd name="T15" fmla="*/ 27 h 441"/>
              <a:gd name="T16" fmla="*/ 395 w 423"/>
              <a:gd name="T17" fmla="*/ 13 h 441"/>
              <a:gd name="T18" fmla="*/ 413 w 423"/>
              <a:gd name="T19" fmla="*/ 75 h 441"/>
              <a:gd name="T20" fmla="*/ 198 w 423"/>
              <a:gd name="T21" fmla="*/ 423 h 441"/>
              <a:gd name="T22" fmla="*/ 163 w 423"/>
              <a:gd name="T23" fmla="*/ 440 h 441"/>
              <a:gd name="T24" fmla="*/ 158 w 423"/>
              <a:gd name="T25" fmla="*/ 44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23" h="441">
                <a:moveTo>
                  <a:pt x="158" y="440"/>
                </a:moveTo>
                <a:lnTo>
                  <a:pt x="158" y="440"/>
                </a:lnTo>
                <a:cubicBezTo>
                  <a:pt x="145" y="440"/>
                  <a:pt x="132" y="436"/>
                  <a:pt x="123" y="423"/>
                </a:cubicBezTo>
                <a:cubicBezTo>
                  <a:pt x="13" y="277"/>
                  <a:pt x="13" y="277"/>
                  <a:pt x="13" y="277"/>
                </a:cubicBezTo>
                <a:cubicBezTo>
                  <a:pt x="0" y="260"/>
                  <a:pt x="4" y="233"/>
                  <a:pt x="22" y="216"/>
                </a:cubicBezTo>
                <a:cubicBezTo>
                  <a:pt x="44" y="203"/>
                  <a:pt x="70" y="207"/>
                  <a:pt x="83" y="225"/>
                </a:cubicBezTo>
                <a:cubicBezTo>
                  <a:pt x="154" y="321"/>
                  <a:pt x="154" y="321"/>
                  <a:pt x="154" y="321"/>
                </a:cubicBezTo>
                <a:cubicBezTo>
                  <a:pt x="338" y="27"/>
                  <a:pt x="338" y="27"/>
                  <a:pt x="338" y="27"/>
                </a:cubicBezTo>
                <a:cubicBezTo>
                  <a:pt x="351" y="9"/>
                  <a:pt x="377" y="0"/>
                  <a:pt x="395" y="13"/>
                </a:cubicBezTo>
                <a:cubicBezTo>
                  <a:pt x="417" y="27"/>
                  <a:pt x="422" y="53"/>
                  <a:pt x="413" y="75"/>
                </a:cubicBezTo>
                <a:cubicBezTo>
                  <a:pt x="198" y="423"/>
                  <a:pt x="198" y="423"/>
                  <a:pt x="198" y="423"/>
                </a:cubicBezTo>
                <a:cubicBezTo>
                  <a:pt x="189" y="432"/>
                  <a:pt x="176" y="440"/>
                  <a:pt x="163" y="440"/>
                </a:cubicBezTo>
                <a:lnTo>
                  <a:pt x="158" y="440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Rectangle 18"/>
          <p:cNvSpPr/>
          <p:nvPr/>
        </p:nvSpPr>
        <p:spPr>
          <a:xfrm>
            <a:off x="2825522" y="9559890"/>
            <a:ext cx="751500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Lower Average Response time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31" name="Freeform 398"/>
          <p:cNvSpPr>
            <a:spLocks noChangeArrowheads="1"/>
          </p:cNvSpPr>
          <p:nvPr/>
        </p:nvSpPr>
        <p:spPr bwMode="auto">
          <a:xfrm>
            <a:off x="1798334" y="10435496"/>
            <a:ext cx="844352" cy="634526"/>
          </a:xfrm>
          <a:custGeom>
            <a:avLst/>
            <a:gdLst>
              <a:gd name="T0" fmla="*/ 1151 w 1529"/>
              <a:gd name="T1" fmla="*/ 1151 h 1152"/>
              <a:gd name="T2" fmla="*/ 0 w 1529"/>
              <a:gd name="T3" fmla="*/ 1151 h 1152"/>
              <a:gd name="T4" fmla="*/ 0 w 1529"/>
              <a:gd name="T5" fmla="*/ 0 h 1152"/>
              <a:gd name="T6" fmla="*/ 1151 w 1529"/>
              <a:gd name="T7" fmla="*/ 0 h 1152"/>
              <a:gd name="T8" fmla="*/ 1528 w 1529"/>
              <a:gd name="T9" fmla="*/ 572 h 1152"/>
              <a:gd name="T10" fmla="*/ 1151 w 1529"/>
              <a:gd name="T11" fmla="*/ 1151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52">
                <a:moveTo>
                  <a:pt x="1151" y="1151"/>
                </a:moveTo>
                <a:lnTo>
                  <a:pt x="0" y="1151"/>
                </a:lnTo>
                <a:lnTo>
                  <a:pt x="0" y="0"/>
                </a:lnTo>
                <a:lnTo>
                  <a:pt x="1151" y="0"/>
                </a:lnTo>
                <a:lnTo>
                  <a:pt x="1528" y="572"/>
                </a:lnTo>
                <a:lnTo>
                  <a:pt x="1151" y="1151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32" name="Freeform 40"/>
          <p:cNvSpPr>
            <a:spLocks noChangeArrowheads="1"/>
          </p:cNvSpPr>
          <p:nvPr/>
        </p:nvSpPr>
        <p:spPr bwMode="auto">
          <a:xfrm>
            <a:off x="1981170" y="10597367"/>
            <a:ext cx="286846" cy="298816"/>
          </a:xfrm>
          <a:custGeom>
            <a:avLst/>
            <a:gdLst>
              <a:gd name="T0" fmla="*/ 158 w 423"/>
              <a:gd name="T1" fmla="*/ 440 h 441"/>
              <a:gd name="T2" fmla="*/ 158 w 423"/>
              <a:gd name="T3" fmla="*/ 440 h 441"/>
              <a:gd name="T4" fmla="*/ 123 w 423"/>
              <a:gd name="T5" fmla="*/ 423 h 441"/>
              <a:gd name="T6" fmla="*/ 13 w 423"/>
              <a:gd name="T7" fmla="*/ 277 h 441"/>
              <a:gd name="T8" fmla="*/ 22 w 423"/>
              <a:gd name="T9" fmla="*/ 216 h 441"/>
              <a:gd name="T10" fmla="*/ 83 w 423"/>
              <a:gd name="T11" fmla="*/ 225 h 441"/>
              <a:gd name="T12" fmla="*/ 154 w 423"/>
              <a:gd name="T13" fmla="*/ 321 h 441"/>
              <a:gd name="T14" fmla="*/ 338 w 423"/>
              <a:gd name="T15" fmla="*/ 27 h 441"/>
              <a:gd name="T16" fmla="*/ 395 w 423"/>
              <a:gd name="T17" fmla="*/ 13 h 441"/>
              <a:gd name="T18" fmla="*/ 413 w 423"/>
              <a:gd name="T19" fmla="*/ 75 h 441"/>
              <a:gd name="T20" fmla="*/ 198 w 423"/>
              <a:gd name="T21" fmla="*/ 423 h 441"/>
              <a:gd name="T22" fmla="*/ 163 w 423"/>
              <a:gd name="T23" fmla="*/ 440 h 441"/>
              <a:gd name="T24" fmla="*/ 158 w 423"/>
              <a:gd name="T25" fmla="*/ 44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23" h="441">
                <a:moveTo>
                  <a:pt x="158" y="440"/>
                </a:moveTo>
                <a:lnTo>
                  <a:pt x="158" y="440"/>
                </a:lnTo>
                <a:cubicBezTo>
                  <a:pt x="145" y="440"/>
                  <a:pt x="132" y="436"/>
                  <a:pt x="123" y="423"/>
                </a:cubicBezTo>
                <a:cubicBezTo>
                  <a:pt x="13" y="277"/>
                  <a:pt x="13" y="277"/>
                  <a:pt x="13" y="277"/>
                </a:cubicBezTo>
                <a:cubicBezTo>
                  <a:pt x="0" y="260"/>
                  <a:pt x="4" y="233"/>
                  <a:pt x="22" y="216"/>
                </a:cubicBezTo>
                <a:cubicBezTo>
                  <a:pt x="44" y="203"/>
                  <a:pt x="70" y="207"/>
                  <a:pt x="83" y="225"/>
                </a:cubicBezTo>
                <a:cubicBezTo>
                  <a:pt x="154" y="321"/>
                  <a:pt x="154" y="321"/>
                  <a:pt x="154" y="321"/>
                </a:cubicBezTo>
                <a:cubicBezTo>
                  <a:pt x="338" y="27"/>
                  <a:pt x="338" y="27"/>
                  <a:pt x="338" y="27"/>
                </a:cubicBezTo>
                <a:cubicBezTo>
                  <a:pt x="351" y="9"/>
                  <a:pt x="377" y="0"/>
                  <a:pt x="395" y="13"/>
                </a:cubicBezTo>
                <a:cubicBezTo>
                  <a:pt x="417" y="27"/>
                  <a:pt x="422" y="53"/>
                  <a:pt x="413" y="75"/>
                </a:cubicBezTo>
                <a:cubicBezTo>
                  <a:pt x="198" y="423"/>
                  <a:pt x="198" y="423"/>
                  <a:pt x="198" y="423"/>
                </a:cubicBezTo>
                <a:cubicBezTo>
                  <a:pt x="189" y="432"/>
                  <a:pt x="176" y="440"/>
                  <a:pt x="163" y="440"/>
                </a:cubicBezTo>
                <a:lnTo>
                  <a:pt x="158" y="440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Rectangle 18"/>
          <p:cNvSpPr/>
          <p:nvPr/>
        </p:nvSpPr>
        <p:spPr>
          <a:xfrm>
            <a:off x="2825522" y="10362054"/>
            <a:ext cx="47003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Easy to implement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34" name="Rectangle 18"/>
          <p:cNvSpPr/>
          <p:nvPr/>
        </p:nvSpPr>
        <p:spPr>
          <a:xfrm>
            <a:off x="2848719" y="11161312"/>
            <a:ext cx="404456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Poor separation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36" name="Freeform 395"/>
          <p:cNvSpPr>
            <a:spLocks noChangeArrowheads="1"/>
          </p:cNvSpPr>
          <p:nvPr/>
        </p:nvSpPr>
        <p:spPr bwMode="auto">
          <a:xfrm>
            <a:off x="13420206" y="11192829"/>
            <a:ext cx="844352" cy="639408"/>
          </a:xfrm>
          <a:custGeom>
            <a:avLst/>
            <a:gdLst>
              <a:gd name="T0" fmla="*/ 1151 w 1529"/>
              <a:gd name="T1" fmla="*/ 1159 h 1160"/>
              <a:gd name="T2" fmla="*/ 0 w 1529"/>
              <a:gd name="T3" fmla="*/ 1159 h 1160"/>
              <a:gd name="T4" fmla="*/ 0 w 1529"/>
              <a:gd name="T5" fmla="*/ 0 h 1160"/>
              <a:gd name="T6" fmla="*/ 1151 w 1529"/>
              <a:gd name="T7" fmla="*/ 0 h 1160"/>
              <a:gd name="T8" fmla="*/ 1528 w 1529"/>
              <a:gd name="T9" fmla="*/ 580 h 1160"/>
              <a:gd name="T10" fmla="*/ 1151 w 1529"/>
              <a:gd name="T11" fmla="*/ 1159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60">
                <a:moveTo>
                  <a:pt x="1151" y="1159"/>
                </a:moveTo>
                <a:lnTo>
                  <a:pt x="0" y="1159"/>
                </a:lnTo>
                <a:lnTo>
                  <a:pt x="0" y="0"/>
                </a:lnTo>
                <a:lnTo>
                  <a:pt x="1151" y="0"/>
                </a:lnTo>
                <a:lnTo>
                  <a:pt x="1528" y="580"/>
                </a:lnTo>
                <a:lnTo>
                  <a:pt x="1151" y="1159"/>
                </a:lnTo>
              </a:path>
            </a:pathLst>
          </a:custGeom>
          <a:solidFill>
            <a:srgbClr val="C00000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37" name="Freeform 398"/>
          <p:cNvSpPr>
            <a:spLocks noChangeArrowheads="1"/>
          </p:cNvSpPr>
          <p:nvPr/>
        </p:nvSpPr>
        <p:spPr bwMode="auto">
          <a:xfrm>
            <a:off x="13415901" y="8791718"/>
            <a:ext cx="844352" cy="634526"/>
          </a:xfrm>
          <a:custGeom>
            <a:avLst/>
            <a:gdLst>
              <a:gd name="T0" fmla="*/ 1151 w 1529"/>
              <a:gd name="T1" fmla="*/ 1151 h 1152"/>
              <a:gd name="T2" fmla="*/ 0 w 1529"/>
              <a:gd name="T3" fmla="*/ 1151 h 1152"/>
              <a:gd name="T4" fmla="*/ 0 w 1529"/>
              <a:gd name="T5" fmla="*/ 0 h 1152"/>
              <a:gd name="T6" fmla="*/ 1151 w 1529"/>
              <a:gd name="T7" fmla="*/ 0 h 1152"/>
              <a:gd name="T8" fmla="*/ 1528 w 1529"/>
              <a:gd name="T9" fmla="*/ 572 h 1152"/>
              <a:gd name="T10" fmla="*/ 1151 w 1529"/>
              <a:gd name="T11" fmla="*/ 1151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52">
                <a:moveTo>
                  <a:pt x="1151" y="1151"/>
                </a:moveTo>
                <a:lnTo>
                  <a:pt x="0" y="1151"/>
                </a:lnTo>
                <a:lnTo>
                  <a:pt x="0" y="0"/>
                </a:lnTo>
                <a:lnTo>
                  <a:pt x="1151" y="0"/>
                </a:lnTo>
                <a:lnTo>
                  <a:pt x="1528" y="572"/>
                </a:lnTo>
                <a:lnTo>
                  <a:pt x="1151" y="1151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38" name="Freeform 40"/>
          <p:cNvSpPr>
            <a:spLocks noChangeArrowheads="1"/>
          </p:cNvSpPr>
          <p:nvPr/>
        </p:nvSpPr>
        <p:spPr bwMode="auto">
          <a:xfrm>
            <a:off x="13598737" y="8953589"/>
            <a:ext cx="286846" cy="298816"/>
          </a:xfrm>
          <a:custGeom>
            <a:avLst/>
            <a:gdLst>
              <a:gd name="T0" fmla="*/ 158 w 423"/>
              <a:gd name="T1" fmla="*/ 440 h 441"/>
              <a:gd name="T2" fmla="*/ 158 w 423"/>
              <a:gd name="T3" fmla="*/ 440 h 441"/>
              <a:gd name="T4" fmla="*/ 123 w 423"/>
              <a:gd name="T5" fmla="*/ 423 h 441"/>
              <a:gd name="T6" fmla="*/ 13 w 423"/>
              <a:gd name="T7" fmla="*/ 277 h 441"/>
              <a:gd name="T8" fmla="*/ 22 w 423"/>
              <a:gd name="T9" fmla="*/ 216 h 441"/>
              <a:gd name="T10" fmla="*/ 83 w 423"/>
              <a:gd name="T11" fmla="*/ 225 h 441"/>
              <a:gd name="T12" fmla="*/ 154 w 423"/>
              <a:gd name="T13" fmla="*/ 321 h 441"/>
              <a:gd name="T14" fmla="*/ 338 w 423"/>
              <a:gd name="T15" fmla="*/ 27 h 441"/>
              <a:gd name="T16" fmla="*/ 395 w 423"/>
              <a:gd name="T17" fmla="*/ 13 h 441"/>
              <a:gd name="T18" fmla="*/ 413 w 423"/>
              <a:gd name="T19" fmla="*/ 75 h 441"/>
              <a:gd name="T20" fmla="*/ 198 w 423"/>
              <a:gd name="T21" fmla="*/ 423 h 441"/>
              <a:gd name="T22" fmla="*/ 163 w 423"/>
              <a:gd name="T23" fmla="*/ 440 h 441"/>
              <a:gd name="T24" fmla="*/ 158 w 423"/>
              <a:gd name="T25" fmla="*/ 44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23" h="441">
                <a:moveTo>
                  <a:pt x="158" y="440"/>
                </a:moveTo>
                <a:lnTo>
                  <a:pt x="158" y="440"/>
                </a:lnTo>
                <a:cubicBezTo>
                  <a:pt x="145" y="440"/>
                  <a:pt x="132" y="436"/>
                  <a:pt x="123" y="423"/>
                </a:cubicBezTo>
                <a:cubicBezTo>
                  <a:pt x="13" y="277"/>
                  <a:pt x="13" y="277"/>
                  <a:pt x="13" y="277"/>
                </a:cubicBezTo>
                <a:cubicBezTo>
                  <a:pt x="0" y="260"/>
                  <a:pt x="4" y="233"/>
                  <a:pt x="22" y="216"/>
                </a:cubicBezTo>
                <a:cubicBezTo>
                  <a:pt x="44" y="203"/>
                  <a:pt x="70" y="207"/>
                  <a:pt x="83" y="225"/>
                </a:cubicBezTo>
                <a:cubicBezTo>
                  <a:pt x="154" y="321"/>
                  <a:pt x="154" y="321"/>
                  <a:pt x="154" y="321"/>
                </a:cubicBezTo>
                <a:cubicBezTo>
                  <a:pt x="338" y="27"/>
                  <a:pt x="338" y="27"/>
                  <a:pt x="338" y="27"/>
                </a:cubicBezTo>
                <a:cubicBezTo>
                  <a:pt x="351" y="9"/>
                  <a:pt x="377" y="0"/>
                  <a:pt x="395" y="13"/>
                </a:cubicBezTo>
                <a:cubicBezTo>
                  <a:pt x="417" y="27"/>
                  <a:pt x="422" y="53"/>
                  <a:pt x="413" y="75"/>
                </a:cubicBezTo>
                <a:cubicBezTo>
                  <a:pt x="198" y="423"/>
                  <a:pt x="198" y="423"/>
                  <a:pt x="198" y="423"/>
                </a:cubicBezTo>
                <a:cubicBezTo>
                  <a:pt x="189" y="432"/>
                  <a:pt x="176" y="440"/>
                  <a:pt x="163" y="440"/>
                </a:cubicBezTo>
                <a:lnTo>
                  <a:pt x="158" y="440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44"/>
          <p:cNvSpPr>
            <a:spLocks noChangeArrowheads="1"/>
          </p:cNvSpPr>
          <p:nvPr/>
        </p:nvSpPr>
        <p:spPr bwMode="auto">
          <a:xfrm>
            <a:off x="13626239" y="11404904"/>
            <a:ext cx="203182" cy="221124"/>
          </a:xfrm>
          <a:custGeom>
            <a:avLst/>
            <a:gdLst>
              <a:gd name="T0" fmla="*/ 282 w 301"/>
              <a:gd name="T1" fmla="*/ 259 h 326"/>
              <a:gd name="T2" fmla="*/ 282 w 301"/>
              <a:gd name="T3" fmla="*/ 259 h 326"/>
              <a:gd name="T4" fmla="*/ 199 w 301"/>
              <a:gd name="T5" fmla="*/ 163 h 326"/>
              <a:gd name="T6" fmla="*/ 282 w 301"/>
              <a:gd name="T7" fmla="*/ 66 h 326"/>
              <a:gd name="T8" fmla="*/ 282 w 301"/>
              <a:gd name="T9" fmla="*/ 13 h 326"/>
              <a:gd name="T10" fmla="*/ 234 w 301"/>
              <a:gd name="T11" fmla="*/ 13 h 326"/>
              <a:gd name="T12" fmla="*/ 150 w 301"/>
              <a:gd name="T13" fmla="*/ 105 h 326"/>
              <a:gd name="T14" fmla="*/ 66 w 301"/>
              <a:gd name="T15" fmla="*/ 13 h 326"/>
              <a:gd name="T16" fmla="*/ 14 w 301"/>
              <a:gd name="T17" fmla="*/ 13 h 326"/>
              <a:gd name="T18" fmla="*/ 14 w 301"/>
              <a:gd name="T19" fmla="*/ 66 h 326"/>
              <a:gd name="T20" fmla="*/ 102 w 301"/>
              <a:gd name="T21" fmla="*/ 163 h 326"/>
              <a:gd name="T22" fmla="*/ 14 w 301"/>
              <a:gd name="T23" fmla="*/ 259 h 326"/>
              <a:gd name="T24" fmla="*/ 14 w 301"/>
              <a:gd name="T25" fmla="*/ 312 h 326"/>
              <a:gd name="T26" fmla="*/ 66 w 301"/>
              <a:gd name="T27" fmla="*/ 312 h 326"/>
              <a:gd name="T28" fmla="*/ 150 w 301"/>
              <a:gd name="T29" fmla="*/ 220 h 326"/>
              <a:gd name="T30" fmla="*/ 234 w 301"/>
              <a:gd name="T31" fmla="*/ 312 h 326"/>
              <a:gd name="T32" fmla="*/ 282 w 301"/>
              <a:gd name="T33" fmla="*/ 312 h 326"/>
              <a:gd name="T34" fmla="*/ 282 w 301"/>
              <a:gd name="T35" fmla="*/ 259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01" h="326">
                <a:moveTo>
                  <a:pt x="282" y="259"/>
                </a:moveTo>
                <a:lnTo>
                  <a:pt x="282" y="259"/>
                </a:lnTo>
                <a:cubicBezTo>
                  <a:pt x="199" y="163"/>
                  <a:pt x="199" y="163"/>
                  <a:pt x="199" y="163"/>
                </a:cubicBezTo>
                <a:cubicBezTo>
                  <a:pt x="282" y="66"/>
                  <a:pt x="282" y="66"/>
                  <a:pt x="282" y="66"/>
                </a:cubicBezTo>
                <a:cubicBezTo>
                  <a:pt x="300" y="53"/>
                  <a:pt x="300" y="26"/>
                  <a:pt x="282" y="13"/>
                </a:cubicBezTo>
                <a:cubicBezTo>
                  <a:pt x="269" y="0"/>
                  <a:pt x="247" y="0"/>
                  <a:pt x="234" y="13"/>
                </a:cubicBezTo>
                <a:cubicBezTo>
                  <a:pt x="150" y="105"/>
                  <a:pt x="150" y="105"/>
                  <a:pt x="150" y="105"/>
                </a:cubicBezTo>
                <a:cubicBezTo>
                  <a:pt x="66" y="13"/>
                  <a:pt x="66" y="13"/>
                  <a:pt x="66" y="13"/>
                </a:cubicBezTo>
                <a:cubicBezTo>
                  <a:pt x="53" y="0"/>
                  <a:pt x="31" y="0"/>
                  <a:pt x="14" y="13"/>
                </a:cubicBezTo>
                <a:cubicBezTo>
                  <a:pt x="0" y="26"/>
                  <a:pt x="0" y="53"/>
                  <a:pt x="14" y="66"/>
                </a:cubicBezTo>
                <a:cubicBezTo>
                  <a:pt x="102" y="163"/>
                  <a:pt x="102" y="163"/>
                  <a:pt x="102" y="163"/>
                </a:cubicBezTo>
                <a:cubicBezTo>
                  <a:pt x="14" y="259"/>
                  <a:pt x="14" y="259"/>
                  <a:pt x="14" y="259"/>
                </a:cubicBezTo>
                <a:cubicBezTo>
                  <a:pt x="0" y="273"/>
                  <a:pt x="0" y="299"/>
                  <a:pt x="14" y="312"/>
                </a:cubicBezTo>
                <a:cubicBezTo>
                  <a:pt x="31" y="325"/>
                  <a:pt x="53" y="325"/>
                  <a:pt x="66" y="312"/>
                </a:cubicBezTo>
                <a:cubicBezTo>
                  <a:pt x="150" y="220"/>
                  <a:pt x="150" y="220"/>
                  <a:pt x="150" y="220"/>
                </a:cubicBezTo>
                <a:cubicBezTo>
                  <a:pt x="234" y="312"/>
                  <a:pt x="234" y="312"/>
                  <a:pt x="234" y="312"/>
                </a:cubicBezTo>
                <a:cubicBezTo>
                  <a:pt x="247" y="325"/>
                  <a:pt x="269" y="325"/>
                  <a:pt x="282" y="312"/>
                </a:cubicBezTo>
                <a:cubicBezTo>
                  <a:pt x="300" y="299"/>
                  <a:pt x="300" y="273"/>
                  <a:pt x="282" y="25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Rectangle 18"/>
          <p:cNvSpPr/>
          <p:nvPr/>
        </p:nvSpPr>
        <p:spPr>
          <a:xfrm>
            <a:off x="14443089" y="8723480"/>
            <a:ext cx="394851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Better isolation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41" name="Freeform 398"/>
          <p:cNvSpPr>
            <a:spLocks noChangeArrowheads="1"/>
          </p:cNvSpPr>
          <p:nvPr/>
        </p:nvSpPr>
        <p:spPr bwMode="auto">
          <a:xfrm>
            <a:off x="13420206" y="9594268"/>
            <a:ext cx="844352" cy="634526"/>
          </a:xfrm>
          <a:custGeom>
            <a:avLst/>
            <a:gdLst>
              <a:gd name="T0" fmla="*/ 1151 w 1529"/>
              <a:gd name="T1" fmla="*/ 1151 h 1152"/>
              <a:gd name="T2" fmla="*/ 0 w 1529"/>
              <a:gd name="T3" fmla="*/ 1151 h 1152"/>
              <a:gd name="T4" fmla="*/ 0 w 1529"/>
              <a:gd name="T5" fmla="*/ 0 h 1152"/>
              <a:gd name="T6" fmla="*/ 1151 w 1529"/>
              <a:gd name="T7" fmla="*/ 0 h 1152"/>
              <a:gd name="T8" fmla="*/ 1528 w 1529"/>
              <a:gd name="T9" fmla="*/ 572 h 1152"/>
              <a:gd name="T10" fmla="*/ 1151 w 1529"/>
              <a:gd name="T11" fmla="*/ 1151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52">
                <a:moveTo>
                  <a:pt x="1151" y="1151"/>
                </a:moveTo>
                <a:lnTo>
                  <a:pt x="0" y="1151"/>
                </a:lnTo>
                <a:lnTo>
                  <a:pt x="0" y="0"/>
                </a:lnTo>
                <a:lnTo>
                  <a:pt x="1151" y="0"/>
                </a:lnTo>
                <a:lnTo>
                  <a:pt x="1528" y="572"/>
                </a:lnTo>
                <a:lnTo>
                  <a:pt x="1151" y="1151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42" name="Freeform 40"/>
          <p:cNvSpPr>
            <a:spLocks noChangeArrowheads="1"/>
          </p:cNvSpPr>
          <p:nvPr/>
        </p:nvSpPr>
        <p:spPr bwMode="auto">
          <a:xfrm>
            <a:off x="13603042" y="9756139"/>
            <a:ext cx="286846" cy="298816"/>
          </a:xfrm>
          <a:custGeom>
            <a:avLst/>
            <a:gdLst>
              <a:gd name="T0" fmla="*/ 158 w 423"/>
              <a:gd name="T1" fmla="*/ 440 h 441"/>
              <a:gd name="T2" fmla="*/ 158 w 423"/>
              <a:gd name="T3" fmla="*/ 440 h 441"/>
              <a:gd name="T4" fmla="*/ 123 w 423"/>
              <a:gd name="T5" fmla="*/ 423 h 441"/>
              <a:gd name="T6" fmla="*/ 13 w 423"/>
              <a:gd name="T7" fmla="*/ 277 h 441"/>
              <a:gd name="T8" fmla="*/ 22 w 423"/>
              <a:gd name="T9" fmla="*/ 216 h 441"/>
              <a:gd name="T10" fmla="*/ 83 w 423"/>
              <a:gd name="T11" fmla="*/ 225 h 441"/>
              <a:gd name="T12" fmla="*/ 154 w 423"/>
              <a:gd name="T13" fmla="*/ 321 h 441"/>
              <a:gd name="T14" fmla="*/ 338 w 423"/>
              <a:gd name="T15" fmla="*/ 27 h 441"/>
              <a:gd name="T16" fmla="*/ 395 w 423"/>
              <a:gd name="T17" fmla="*/ 13 h 441"/>
              <a:gd name="T18" fmla="*/ 413 w 423"/>
              <a:gd name="T19" fmla="*/ 75 h 441"/>
              <a:gd name="T20" fmla="*/ 198 w 423"/>
              <a:gd name="T21" fmla="*/ 423 h 441"/>
              <a:gd name="T22" fmla="*/ 163 w 423"/>
              <a:gd name="T23" fmla="*/ 440 h 441"/>
              <a:gd name="T24" fmla="*/ 158 w 423"/>
              <a:gd name="T25" fmla="*/ 44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23" h="441">
                <a:moveTo>
                  <a:pt x="158" y="440"/>
                </a:moveTo>
                <a:lnTo>
                  <a:pt x="158" y="440"/>
                </a:lnTo>
                <a:cubicBezTo>
                  <a:pt x="145" y="440"/>
                  <a:pt x="132" y="436"/>
                  <a:pt x="123" y="423"/>
                </a:cubicBezTo>
                <a:cubicBezTo>
                  <a:pt x="13" y="277"/>
                  <a:pt x="13" y="277"/>
                  <a:pt x="13" y="277"/>
                </a:cubicBezTo>
                <a:cubicBezTo>
                  <a:pt x="0" y="260"/>
                  <a:pt x="4" y="233"/>
                  <a:pt x="22" y="216"/>
                </a:cubicBezTo>
                <a:cubicBezTo>
                  <a:pt x="44" y="203"/>
                  <a:pt x="70" y="207"/>
                  <a:pt x="83" y="225"/>
                </a:cubicBezTo>
                <a:cubicBezTo>
                  <a:pt x="154" y="321"/>
                  <a:pt x="154" y="321"/>
                  <a:pt x="154" y="321"/>
                </a:cubicBezTo>
                <a:cubicBezTo>
                  <a:pt x="338" y="27"/>
                  <a:pt x="338" y="27"/>
                  <a:pt x="338" y="27"/>
                </a:cubicBezTo>
                <a:cubicBezTo>
                  <a:pt x="351" y="9"/>
                  <a:pt x="377" y="0"/>
                  <a:pt x="395" y="13"/>
                </a:cubicBezTo>
                <a:cubicBezTo>
                  <a:pt x="417" y="27"/>
                  <a:pt x="422" y="53"/>
                  <a:pt x="413" y="75"/>
                </a:cubicBezTo>
                <a:cubicBezTo>
                  <a:pt x="198" y="423"/>
                  <a:pt x="198" y="423"/>
                  <a:pt x="198" y="423"/>
                </a:cubicBezTo>
                <a:cubicBezTo>
                  <a:pt x="189" y="432"/>
                  <a:pt x="176" y="440"/>
                  <a:pt x="163" y="440"/>
                </a:cubicBezTo>
                <a:lnTo>
                  <a:pt x="158" y="440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Rectangle 18"/>
          <p:cNvSpPr/>
          <p:nvPr/>
        </p:nvSpPr>
        <p:spPr>
          <a:xfrm>
            <a:off x="14447394" y="9520826"/>
            <a:ext cx="473238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More determinism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52" name="Rectangle 18"/>
          <p:cNvSpPr/>
          <p:nvPr/>
        </p:nvSpPr>
        <p:spPr>
          <a:xfrm>
            <a:off x="14447394" y="10322990"/>
            <a:ext cx="796724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Cannot exploit unused capacity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53" name="Rectangle 18"/>
          <p:cNvSpPr/>
          <p:nvPr/>
        </p:nvSpPr>
        <p:spPr>
          <a:xfrm>
            <a:off x="14470591" y="11122248"/>
            <a:ext cx="23807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NP-Hard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pic>
        <p:nvPicPr>
          <p:cNvPr id="15" name="Immagin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9320" y="4176573"/>
            <a:ext cx="8369300" cy="3860800"/>
          </a:xfrm>
          <a:prstGeom prst="rect">
            <a:avLst/>
          </a:prstGeom>
        </p:spPr>
      </p:pic>
      <p:sp>
        <p:nvSpPr>
          <p:cNvPr id="54" name="Freeform 395"/>
          <p:cNvSpPr>
            <a:spLocks noChangeArrowheads="1"/>
          </p:cNvSpPr>
          <p:nvPr/>
        </p:nvSpPr>
        <p:spPr bwMode="auto">
          <a:xfrm>
            <a:off x="13415901" y="10390279"/>
            <a:ext cx="844352" cy="639408"/>
          </a:xfrm>
          <a:custGeom>
            <a:avLst/>
            <a:gdLst>
              <a:gd name="T0" fmla="*/ 1151 w 1529"/>
              <a:gd name="T1" fmla="*/ 1159 h 1160"/>
              <a:gd name="T2" fmla="*/ 0 w 1529"/>
              <a:gd name="T3" fmla="*/ 1159 h 1160"/>
              <a:gd name="T4" fmla="*/ 0 w 1529"/>
              <a:gd name="T5" fmla="*/ 0 h 1160"/>
              <a:gd name="T6" fmla="*/ 1151 w 1529"/>
              <a:gd name="T7" fmla="*/ 0 h 1160"/>
              <a:gd name="T8" fmla="*/ 1528 w 1529"/>
              <a:gd name="T9" fmla="*/ 580 h 1160"/>
              <a:gd name="T10" fmla="*/ 1151 w 1529"/>
              <a:gd name="T11" fmla="*/ 1159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60">
                <a:moveTo>
                  <a:pt x="1151" y="1159"/>
                </a:moveTo>
                <a:lnTo>
                  <a:pt x="0" y="1159"/>
                </a:lnTo>
                <a:lnTo>
                  <a:pt x="0" y="0"/>
                </a:lnTo>
                <a:lnTo>
                  <a:pt x="1151" y="0"/>
                </a:lnTo>
                <a:lnTo>
                  <a:pt x="1528" y="580"/>
                </a:lnTo>
                <a:lnTo>
                  <a:pt x="1151" y="1159"/>
                </a:lnTo>
              </a:path>
            </a:pathLst>
          </a:custGeom>
          <a:solidFill>
            <a:srgbClr val="C00000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55" name="Freeform 44"/>
          <p:cNvSpPr>
            <a:spLocks noChangeArrowheads="1"/>
          </p:cNvSpPr>
          <p:nvPr/>
        </p:nvSpPr>
        <p:spPr bwMode="auto">
          <a:xfrm>
            <a:off x="13621934" y="10602354"/>
            <a:ext cx="203182" cy="221124"/>
          </a:xfrm>
          <a:custGeom>
            <a:avLst/>
            <a:gdLst>
              <a:gd name="T0" fmla="*/ 282 w 301"/>
              <a:gd name="T1" fmla="*/ 259 h 326"/>
              <a:gd name="T2" fmla="*/ 282 w 301"/>
              <a:gd name="T3" fmla="*/ 259 h 326"/>
              <a:gd name="T4" fmla="*/ 199 w 301"/>
              <a:gd name="T5" fmla="*/ 163 h 326"/>
              <a:gd name="T6" fmla="*/ 282 w 301"/>
              <a:gd name="T7" fmla="*/ 66 h 326"/>
              <a:gd name="T8" fmla="*/ 282 w 301"/>
              <a:gd name="T9" fmla="*/ 13 h 326"/>
              <a:gd name="T10" fmla="*/ 234 w 301"/>
              <a:gd name="T11" fmla="*/ 13 h 326"/>
              <a:gd name="T12" fmla="*/ 150 w 301"/>
              <a:gd name="T13" fmla="*/ 105 h 326"/>
              <a:gd name="T14" fmla="*/ 66 w 301"/>
              <a:gd name="T15" fmla="*/ 13 h 326"/>
              <a:gd name="T16" fmla="*/ 14 w 301"/>
              <a:gd name="T17" fmla="*/ 13 h 326"/>
              <a:gd name="T18" fmla="*/ 14 w 301"/>
              <a:gd name="T19" fmla="*/ 66 h 326"/>
              <a:gd name="T20" fmla="*/ 102 w 301"/>
              <a:gd name="T21" fmla="*/ 163 h 326"/>
              <a:gd name="T22" fmla="*/ 14 w 301"/>
              <a:gd name="T23" fmla="*/ 259 h 326"/>
              <a:gd name="T24" fmla="*/ 14 w 301"/>
              <a:gd name="T25" fmla="*/ 312 h 326"/>
              <a:gd name="T26" fmla="*/ 66 w 301"/>
              <a:gd name="T27" fmla="*/ 312 h 326"/>
              <a:gd name="T28" fmla="*/ 150 w 301"/>
              <a:gd name="T29" fmla="*/ 220 h 326"/>
              <a:gd name="T30" fmla="*/ 234 w 301"/>
              <a:gd name="T31" fmla="*/ 312 h 326"/>
              <a:gd name="T32" fmla="*/ 282 w 301"/>
              <a:gd name="T33" fmla="*/ 312 h 326"/>
              <a:gd name="T34" fmla="*/ 282 w 301"/>
              <a:gd name="T35" fmla="*/ 259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01" h="326">
                <a:moveTo>
                  <a:pt x="282" y="259"/>
                </a:moveTo>
                <a:lnTo>
                  <a:pt x="282" y="259"/>
                </a:lnTo>
                <a:cubicBezTo>
                  <a:pt x="199" y="163"/>
                  <a:pt x="199" y="163"/>
                  <a:pt x="199" y="163"/>
                </a:cubicBezTo>
                <a:cubicBezTo>
                  <a:pt x="282" y="66"/>
                  <a:pt x="282" y="66"/>
                  <a:pt x="282" y="66"/>
                </a:cubicBezTo>
                <a:cubicBezTo>
                  <a:pt x="300" y="53"/>
                  <a:pt x="300" y="26"/>
                  <a:pt x="282" y="13"/>
                </a:cubicBezTo>
                <a:cubicBezTo>
                  <a:pt x="269" y="0"/>
                  <a:pt x="247" y="0"/>
                  <a:pt x="234" y="13"/>
                </a:cubicBezTo>
                <a:cubicBezTo>
                  <a:pt x="150" y="105"/>
                  <a:pt x="150" y="105"/>
                  <a:pt x="150" y="105"/>
                </a:cubicBezTo>
                <a:cubicBezTo>
                  <a:pt x="66" y="13"/>
                  <a:pt x="66" y="13"/>
                  <a:pt x="66" y="13"/>
                </a:cubicBezTo>
                <a:cubicBezTo>
                  <a:pt x="53" y="0"/>
                  <a:pt x="31" y="0"/>
                  <a:pt x="14" y="13"/>
                </a:cubicBezTo>
                <a:cubicBezTo>
                  <a:pt x="0" y="26"/>
                  <a:pt x="0" y="53"/>
                  <a:pt x="14" y="66"/>
                </a:cubicBezTo>
                <a:cubicBezTo>
                  <a:pt x="102" y="163"/>
                  <a:pt x="102" y="163"/>
                  <a:pt x="102" y="163"/>
                </a:cubicBezTo>
                <a:cubicBezTo>
                  <a:pt x="14" y="259"/>
                  <a:pt x="14" y="259"/>
                  <a:pt x="14" y="259"/>
                </a:cubicBezTo>
                <a:cubicBezTo>
                  <a:pt x="0" y="273"/>
                  <a:pt x="0" y="299"/>
                  <a:pt x="14" y="312"/>
                </a:cubicBezTo>
                <a:cubicBezTo>
                  <a:pt x="31" y="325"/>
                  <a:pt x="53" y="325"/>
                  <a:pt x="66" y="312"/>
                </a:cubicBezTo>
                <a:cubicBezTo>
                  <a:pt x="150" y="220"/>
                  <a:pt x="150" y="220"/>
                  <a:pt x="150" y="220"/>
                </a:cubicBezTo>
                <a:cubicBezTo>
                  <a:pt x="234" y="312"/>
                  <a:pt x="234" y="312"/>
                  <a:pt x="234" y="312"/>
                </a:cubicBezTo>
                <a:cubicBezTo>
                  <a:pt x="247" y="325"/>
                  <a:pt x="269" y="325"/>
                  <a:pt x="282" y="312"/>
                </a:cubicBezTo>
                <a:cubicBezTo>
                  <a:pt x="300" y="299"/>
                  <a:pt x="300" y="273"/>
                  <a:pt x="282" y="25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Rectangle 1"/>
          <p:cNvSpPr>
            <a:spLocks/>
          </p:cNvSpPr>
          <p:nvPr/>
        </p:nvSpPr>
        <p:spPr bwMode="auto">
          <a:xfrm>
            <a:off x="1749425" y="666698"/>
            <a:ext cx="790812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Partitioning, Scheduling and Allocation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2655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0"/>
          <p:cNvSpPr>
            <a:spLocks/>
          </p:cNvSpPr>
          <p:nvPr/>
        </p:nvSpPr>
        <p:spPr bwMode="auto">
          <a:xfrm>
            <a:off x="1727123" y="1249129"/>
            <a:ext cx="7740902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Problem Formulation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5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9073" y="4349977"/>
            <a:ext cx="5571171" cy="686548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9073" y="5531214"/>
            <a:ext cx="4659525" cy="4546976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88581" y="4310220"/>
            <a:ext cx="4715799" cy="686548"/>
          </a:xfrm>
          <a:prstGeom prst="rect">
            <a:avLst/>
          </a:prstGeom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88581" y="5531214"/>
            <a:ext cx="4445682" cy="3635330"/>
          </a:xfrm>
          <a:prstGeom prst="rect">
            <a:avLst/>
          </a:prstGeom>
        </p:spPr>
      </p:pic>
      <p:sp>
        <p:nvSpPr>
          <p:cNvPr id="17" name="Rectangle 18"/>
          <p:cNvSpPr/>
          <p:nvPr/>
        </p:nvSpPr>
        <p:spPr>
          <a:xfrm>
            <a:off x="1156130" y="3116898"/>
            <a:ext cx="700515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Tasks:</a:t>
            </a:r>
          </a:p>
        </p:txBody>
      </p:sp>
      <p:sp>
        <p:nvSpPr>
          <p:cNvPr id="18" name="Rectangle 18"/>
          <p:cNvSpPr/>
          <p:nvPr/>
        </p:nvSpPr>
        <p:spPr>
          <a:xfrm>
            <a:off x="9999073" y="3116898"/>
            <a:ext cx="700515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Task-set DAG: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7288581" y="3129649"/>
            <a:ext cx="700515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Partitions DAG:</a:t>
            </a:r>
          </a:p>
        </p:txBody>
      </p:sp>
      <p:sp>
        <p:nvSpPr>
          <p:cNvPr id="14" name="Rectangle 1"/>
          <p:cNvSpPr>
            <a:spLocks/>
          </p:cNvSpPr>
          <p:nvPr/>
        </p:nvSpPr>
        <p:spPr bwMode="auto">
          <a:xfrm>
            <a:off x="1749425" y="666698"/>
            <a:ext cx="790812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Partitioning, Scheduling and Allocation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6130" y="5531214"/>
            <a:ext cx="5497878" cy="7005691"/>
          </a:xfrm>
          <a:prstGeom prst="rect">
            <a:avLst/>
          </a:prstGeom>
        </p:spPr>
      </p:pic>
      <p:pic>
        <p:nvPicPr>
          <p:cNvPr id="6" name="Immagin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3045" y="4342046"/>
            <a:ext cx="7794133" cy="62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8462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6601166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Execution Entities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" name="Rectangle 1"/>
          <p:cNvSpPr>
            <a:spLocks/>
          </p:cNvSpPr>
          <p:nvPr/>
        </p:nvSpPr>
        <p:spPr bwMode="auto">
          <a:xfrm>
            <a:off x="1749425" y="666698"/>
            <a:ext cx="35105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Code Generation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35" y="3653568"/>
            <a:ext cx="11267773" cy="7623072"/>
          </a:xfrm>
          <a:prstGeom prst="rect">
            <a:avLst/>
          </a:prstGeom>
        </p:spPr>
      </p:pic>
      <p:grpSp>
        <p:nvGrpSpPr>
          <p:cNvPr id="14" name="Gruppo 13"/>
          <p:cNvGrpSpPr/>
          <p:nvPr/>
        </p:nvGrpSpPr>
        <p:grpSpPr>
          <a:xfrm>
            <a:off x="11385756" y="1950936"/>
            <a:ext cx="11996047" cy="2330115"/>
            <a:chOff x="12320213" y="3447111"/>
            <a:chExt cx="10255737" cy="2330115"/>
          </a:xfrm>
        </p:grpSpPr>
        <p:sp>
          <p:nvSpPr>
            <p:cNvPr id="31" name="Rettangolo 30"/>
            <p:cNvSpPr/>
            <p:nvPr/>
          </p:nvSpPr>
          <p:spPr>
            <a:xfrm>
              <a:off x="12320213" y="3992122"/>
              <a:ext cx="9713877" cy="1446550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r"/>
              <a:r>
                <a:rPr lang="it-IT" sz="4400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Once a </a:t>
              </a:r>
              <a:r>
                <a:rPr lang="it-IT" sz="4400" b="1" dirty="0" err="1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feasible</a:t>
              </a:r>
              <a:r>
                <a:rPr lang="it-IT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 schedule</a:t>
              </a:r>
              <a:r>
                <a:rPr lang="it-IT" sz="4400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 </a:t>
              </a:r>
              <a:r>
                <a:rPr lang="it-IT" sz="4400" dirty="0" err="1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is</a:t>
              </a:r>
              <a:r>
                <a:rPr lang="it-IT" sz="4400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 </a:t>
              </a:r>
              <a:r>
                <a:rPr lang="it-IT" sz="4400" dirty="0" err="1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obtained</a:t>
              </a:r>
              <a:r>
                <a:rPr lang="it-IT" sz="4400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, the </a:t>
              </a:r>
              <a:r>
                <a:rPr lang="it-IT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Code Generation </a:t>
              </a:r>
              <a:r>
                <a:rPr lang="it-IT" sz="4400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can be </a:t>
              </a:r>
              <a:r>
                <a:rPr lang="it-IT" sz="4400" dirty="0" err="1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started</a:t>
              </a:r>
              <a:r>
                <a:rPr lang="it-IT" sz="4400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 from the GUI</a:t>
              </a:r>
              <a:endParaRPr lang="it-IT" sz="4400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32" name="Rectangle 575"/>
            <p:cNvSpPr/>
            <p:nvPr/>
          </p:nvSpPr>
          <p:spPr>
            <a:xfrm rot="5400000">
              <a:off x="21360614" y="4561891"/>
              <a:ext cx="2330115" cy="10055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18"/>
          <p:cNvSpPr/>
          <p:nvPr/>
        </p:nvSpPr>
        <p:spPr>
          <a:xfrm>
            <a:off x="611136" y="11276639"/>
            <a:ext cx="112677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err="1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PikeOS</a:t>
            </a:r>
            <a:r>
              <a:rPr lang="en-US" sz="40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 Execution Entities</a:t>
            </a:r>
          </a:p>
        </p:txBody>
      </p:sp>
      <p:sp>
        <p:nvSpPr>
          <p:cNvPr id="34" name="Rettangolo 33"/>
          <p:cNvSpPr/>
          <p:nvPr/>
        </p:nvSpPr>
        <p:spPr>
          <a:xfrm>
            <a:off x="12691303" y="4518427"/>
            <a:ext cx="10221265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With respect to the </a:t>
            </a:r>
            <a:r>
              <a:rPr lang="en-US" sz="4400" b="1" dirty="0" err="1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PikeOS</a:t>
            </a:r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 terminology: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Each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Subsystem</a:t>
            </a: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 is a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Thread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Each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Partition</a:t>
            </a: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 is a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Process</a:t>
            </a: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 inside a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Resource Partition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Each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Time Partition </a:t>
            </a: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contains a single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Resource Partition</a:t>
            </a:r>
            <a:endParaRPr lang="en-US" sz="4800" b="1" dirty="0" smtClean="0">
              <a:latin typeface="Optima" charset="0"/>
              <a:ea typeface="Optima" charset="0"/>
              <a:cs typeface="Optima" charset="0"/>
            </a:endParaRPr>
          </a:p>
          <a:p>
            <a:endParaRPr lang="en-US" sz="4400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8908" y="9464673"/>
            <a:ext cx="11846055" cy="1506919"/>
          </a:xfrm>
          <a:prstGeom prst="rect">
            <a:avLst/>
          </a:prstGeom>
        </p:spPr>
      </p:pic>
      <p:sp>
        <p:nvSpPr>
          <p:cNvPr id="38" name="Rectangle 18"/>
          <p:cNvSpPr/>
          <p:nvPr/>
        </p:nvSpPr>
        <p:spPr>
          <a:xfrm>
            <a:off x="12168049" y="11199901"/>
            <a:ext cx="112677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err="1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PikeOS</a:t>
            </a:r>
            <a:r>
              <a:rPr lang="en-US" sz="40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 Execution Entities</a:t>
            </a:r>
          </a:p>
        </p:txBody>
      </p:sp>
    </p:spTree>
    <p:extLst>
      <p:ext uri="{BB962C8B-B14F-4D97-AF65-F5344CB8AC3E}">
        <p14:creationId xmlns:p14="http://schemas.microsoft.com/office/powerpoint/2010/main" val="14704901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10807446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err="1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PikeOS</a:t>
            </a:r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 Real-Time Scheduling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" name="Rectangle 1"/>
          <p:cNvSpPr>
            <a:spLocks/>
          </p:cNvSpPr>
          <p:nvPr/>
        </p:nvSpPr>
        <p:spPr bwMode="auto">
          <a:xfrm>
            <a:off x="1749425" y="666698"/>
            <a:ext cx="35105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Code Generation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uppo 5"/>
          <p:cNvGrpSpPr/>
          <p:nvPr/>
        </p:nvGrpSpPr>
        <p:grpSpPr>
          <a:xfrm>
            <a:off x="2961557" y="3413894"/>
            <a:ext cx="9071450" cy="3529291"/>
            <a:chOff x="2961557" y="3413894"/>
            <a:chExt cx="9071450" cy="3529291"/>
          </a:xfrm>
        </p:grpSpPr>
        <p:pic>
          <p:nvPicPr>
            <p:cNvPr id="5" name="Immagin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61557" y="3475941"/>
              <a:ext cx="704668" cy="704668"/>
            </a:xfrm>
            <a:prstGeom prst="rect">
              <a:avLst/>
            </a:prstGeom>
          </p:spPr>
        </p:pic>
        <p:pic>
          <p:nvPicPr>
            <p:cNvPr id="15" name="Immagine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61557" y="4846373"/>
              <a:ext cx="704668" cy="704668"/>
            </a:xfrm>
            <a:prstGeom prst="rect">
              <a:avLst/>
            </a:prstGeom>
          </p:spPr>
        </p:pic>
        <p:pic>
          <p:nvPicPr>
            <p:cNvPr id="16" name="Immagin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61557" y="6216806"/>
              <a:ext cx="704668" cy="704668"/>
            </a:xfrm>
            <a:prstGeom prst="rect">
              <a:avLst/>
            </a:prstGeom>
          </p:spPr>
        </p:pic>
        <p:sp>
          <p:nvSpPr>
            <p:cNvPr id="7" name="Rettangolo arrotondato 6"/>
            <p:cNvSpPr/>
            <p:nvPr/>
          </p:nvSpPr>
          <p:spPr>
            <a:xfrm>
              <a:off x="6348029" y="3430521"/>
              <a:ext cx="1130968" cy="704668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latin typeface="Optima" charset="0"/>
                  <a:ea typeface="Optima" charset="0"/>
                  <a:cs typeface="Optima" charset="0"/>
                </a:rPr>
                <a:t>RP-1</a:t>
              </a:r>
              <a:endParaRPr lang="en-US" sz="3200" dirty="0"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18" name="Rettangolo arrotondato 17"/>
            <p:cNvSpPr/>
            <p:nvPr/>
          </p:nvSpPr>
          <p:spPr>
            <a:xfrm>
              <a:off x="6348029" y="4366519"/>
              <a:ext cx="1130968" cy="704668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latin typeface="Optima" charset="0"/>
                  <a:ea typeface="Optima" charset="0"/>
                  <a:cs typeface="Optima" charset="0"/>
                </a:rPr>
                <a:t>RP-2</a:t>
              </a:r>
              <a:endParaRPr lang="en-US" sz="3200" dirty="0"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19" name="Rettangolo arrotondato 18"/>
            <p:cNvSpPr/>
            <p:nvPr/>
          </p:nvSpPr>
          <p:spPr>
            <a:xfrm>
              <a:off x="6348029" y="5302518"/>
              <a:ext cx="1130968" cy="704668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latin typeface="Optima" charset="0"/>
                  <a:ea typeface="Optima" charset="0"/>
                  <a:cs typeface="Optima" charset="0"/>
                </a:rPr>
                <a:t>RP-3</a:t>
              </a:r>
              <a:endParaRPr lang="en-US" sz="3200" dirty="0"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20" name="Rettangolo arrotondato 19"/>
            <p:cNvSpPr/>
            <p:nvPr/>
          </p:nvSpPr>
          <p:spPr>
            <a:xfrm>
              <a:off x="6348029" y="6238517"/>
              <a:ext cx="1130968" cy="704668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latin typeface="Optima" charset="0"/>
                  <a:ea typeface="Optima" charset="0"/>
                  <a:cs typeface="Optima" charset="0"/>
                </a:rPr>
                <a:t>RP-0</a:t>
              </a:r>
              <a:endParaRPr lang="en-US" sz="3200" dirty="0"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21" name="Shape 2526"/>
            <p:cNvSpPr/>
            <p:nvPr/>
          </p:nvSpPr>
          <p:spPr>
            <a:xfrm>
              <a:off x="10160801" y="5302518"/>
              <a:ext cx="704670" cy="704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rgbClr val="C00000"/>
            </a:solidFill>
            <a:ln w="12700">
              <a:noFill/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/>
            </a:p>
          </p:txBody>
        </p:sp>
        <p:sp>
          <p:nvSpPr>
            <p:cNvPr id="22" name="Shape 2526"/>
            <p:cNvSpPr/>
            <p:nvPr/>
          </p:nvSpPr>
          <p:spPr>
            <a:xfrm>
              <a:off x="10160801" y="3430187"/>
              <a:ext cx="704670" cy="704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/>
            </a:p>
          </p:txBody>
        </p:sp>
        <p:sp>
          <p:nvSpPr>
            <p:cNvPr id="23" name="Shape 2526"/>
            <p:cNvSpPr/>
            <p:nvPr/>
          </p:nvSpPr>
          <p:spPr>
            <a:xfrm>
              <a:off x="10160801" y="6238184"/>
              <a:ext cx="704670" cy="704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chemeClr val="accent6"/>
            </a:solidFill>
            <a:ln w="12700">
              <a:noFill/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/>
            </a:p>
          </p:txBody>
        </p:sp>
        <p:sp>
          <p:nvSpPr>
            <p:cNvPr id="24" name="Shape 2526"/>
            <p:cNvSpPr/>
            <p:nvPr/>
          </p:nvSpPr>
          <p:spPr>
            <a:xfrm>
              <a:off x="10160801" y="4365853"/>
              <a:ext cx="704670" cy="704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chemeClr val="accent2"/>
            </a:solidFill>
            <a:ln w="12700">
              <a:noFill/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/>
            </a:p>
          </p:txBody>
        </p:sp>
        <p:cxnSp>
          <p:nvCxnSpPr>
            <p:cNvPr id="9" name="Connettore 2 8"/>
            <p:cNvCxnSpPr>
              <a:stCxn id="7" idx="3"/>
            </p:cNvCxnSpPr>
            <p:nvPr/>
          </p:nvCxnSpPr>
          <p:spPr>
            <a:xfrm>
              <a:off x="7478997" y="3782855"/>
              <a:ext cx="2681804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2 27"/>
            <p:cNvCxnSpPr/>
            <p:nvPr/>
          </p:nvCxnSpPr>
          <p:spPr>
            <a:xfrm>
              <a:off x="7478997" y="4714190"/>
              <a:ext cx="2681804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2 28"/>
            <p:cNvCxnSpPr/>
            <p:nvPr/>
          </p:nvCxnSpPr>
          <p:spPr>
            <a:xfrm>
              <a:off x="7478997" y="5645522"/>
              <a:ext cx="2681804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2 29"/>
            <p:cNvCxnSpPr/>
            <p:nvPr/>
          </p:nvCxnSpPr>
          <p:spPr>
            <a:xfrm>
              <a:off x="7478997" y="6583629"/>
              <a:ext cx="2681804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2 16"/>
            <p:cNvCxnSpPr>
              <a:stCxn id="7" idx="1"/>
              <a:endCxn id="5" idx="3"/>
            </p:cNvCxnSpPr>
            <p:nvPr/>
          </p:nvCxnSpPr>
          <p:spPr>
            <a:xfrm flipH="1">
              <a:off x="3666225" y="3782855"/>
              <a:ext cx="2681804" cy="4542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2 25"/>
            <p:cNvCxnSpPr>
              <a:stCxn id="7" idx="1"/>
              <a:endCxn id="15" idx="3"/>
            </p:cNvCxnSpPr>
            <p:nvPr/>
          </p:nvCxnSpPr>
          <p:spPr>
            <a:xfrm flipH="1">
              <a:off x="3666225" y="3782855"/>
              <a:ext cx="2681804" cy="141585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2 34"/>
            <p:cNvCxnSpPr>
              <a:stCxn id="18" idx="1"/>
              <a:endCxn id="15" idx="3"/>
            </p:cNvCxnSpPr>
            <p:nvPr/>
          </p:nvCxnSpPr>
          <p:spPr>
            <a:xfrm flipH="1">
              <a:off x="3666225" y="4718853"/>
              <a:ext cx="2681804" cy="47985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2 36"/>
            <p:cNvCxnSpPr>
              <a:stCxn id="19" idx="1"/>
              <a:endCxn id="15" idx="3"/>
            </p:cNvCxnSpPr>
            <p:nvPr/>
          </p:nvCxnSpPr>
          <p:spPr>
            <a:xfrm flipH="1" flipV="1">
              <a:off x="3666225" y="5198707"/>
              <a:ext cx="2681804" cy="456145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2 39"/>
            <p:cNvCxnSpPr>
              <a:stCxn id="19" idx="1"/>
              <a:endCxn id="16" idx="3"/>
            </p:cNvCxnSpPr>
            <p:nvPr/>
          </p:nvCxnSpPr>
          <p:spPr>
            <a:xfrm flipH="1">
              <a:off x="3666225" y="5654852"/>
              <a:ext cx="2681804" cy="914288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2 41"/>
            <p:cNvCxnSpPr>
              <a:stCxn id="20" idx="1"/>
              <a:endCxn id="15" idx="3"/>
            </p:cNvCxnSpPr>
            <p:nvPr/>
          </p:nvCxnSpPr>
          <p:spPr>
            <a:xfrm flipH="1" flipV="1">
              <a:off x="3666225" y="5198707"/>
              <a:ext cx="2681804" cy="139214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2 43"/>
            <p:cNvCxnSpPr>
              <a:stCxn id="20" idx="1"/>
              <a:endCxn id="16" idx="3"/>
            </p:cNvCxnSpPr>
            <p:nvPr/>
          </p:nvCxnSpPr>
          <p:spPr>
            <a:xfrm flipH="1" flipV="1">
              <a:off x="3666225" y="6569140"/>
              <a:ext cx="2681804" cy="21711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2 45"/>
            <p:cNvCxnSpPr>
              <a:stCxn id="20" idx="1"/>
              <a:endCxn id="5" idx="3"/>
            </p:cNvCxnSpPr>
            <p:nvPr/>
          </p:nvCxnSpPr>
          <p:spPr>
            <a:xfrm flipH="1" flipV="1">
              <a:off x="3666225" y="3828275"/>
              <a:ext cx="2681804" cy="2762576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ttangolo 46"/>
            <p:cNvSpPr/>
            <p:nvPr/>
          </p:nvSpPr>
          <p:spPr>
            <a:xfrm>
              <a:off x="10925011" y="3413894"/>
              <a:ext cx="110799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TP-1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8" name="Rettangolo 47"/>
            <p:cNvSpPr/>
            <p:nvPr/>
          </p:nvSpPr>
          <p:spPr>
            <a:xfrm>
              <a:off x="10925011" y="4365853"/>
              <a:ext cx="110799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TP-2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49" name="Rettangolo 48"/>
            <p:cNvSpPr/>
            <p:nvPr/>
          </p:nvSpPr>
          <p:spPr>
            <a:xfrm>
              <a:off x="10925011" y="5322356"/>
              <a:ext cx="110799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TP-3</a:t>
              </a:r>
              <a:endParaRPr lang="en-US" dirty="0">
                <a:solidFill>
                  <a:schemeClr val="tx2"/>
                </a:solidFill>
              </a:endParaRPr>
            </a:p>
          </p:txBody>
        </p:sp>
        <p:sp>
          <p:nvSpPr>
            <p:cNvPr id="50" name="Rettangolo 49"/>
            <p:cNvSpPr/>
            <p:nvPr/>
          </p:nvSpPr>
          <p:spPr>
            <a:xfrm>
              <a:off x="10925011" y="6278600"/>
              <a:ext cx="110799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TP-0</a:t>
              </a:r>
              <a:endParaRPr lang="en-US" dirty="0">
                <a:solidFill>
                  <a:schemeClr val="tx2"/>
                </a:solidFill>
              </a:endParaRPr>
            </a:p>
          </p:txBody>
        </p:sp>
      </p:grpSp>
      <p:cxnSp>
        <p:nvCxnSpPr>
          <p:cNvPr id="54" name="Straight Connector 6"/>
          <p:cNvCxnSpPr/>
          <p:nvPr/>
        </p:nvCxnSpPr>
        <p:spPr>
          <a:xfrm flipH="1">
            <a:off x="482696" y="7703553"/>
            <a:ext cx="2341225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0" name="Gruppo 99"/>
          <p:cNvGrpSpPr/>
          <p:nvPr/>
        </p:nvGrpSpPr>
        <p:grpSpPr>
          <a:xfrm>
            <a:off x="8277701" y="8272516"/>
            <a:ext cx="11716582" cy="3418182"/>
            <a:chOff x="1446261" y="8033726"/>
            <a:chExt cx="11716582" cy="3418182"/>
          </a:xfrm>
        </p:grpSpPr>
        <p:sp>
          <p:nvSpPr>
            <p:cNvPr id="59" name="Rettangolo 58"/>
            <p:cNvSpPr/>
            <p:nvPr/>
          </p:nvSpPr>
          <p:spPr>
            <a:xfrm>
              <a:off x="1994253" y="8797885"/>
              <a:ext cx="2867333" cy="126124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ttangolo 59"/>
            <p:cNvSpPr/>
            <p:nvPr/>
          </p:nvSpPr>
          <p:spPr>
            <a:xfrm>
              <a:off x="4821055" y="8797884"/>
              <a:ext cx="1202046" cy="1261241"/>
            </a:xfrm>
            <a:prstGeom prst="rect">
              <a:avLst/>
            </a:prstGeom>
            <a:pattFill prst="ltDnDiag">
              <a:fgClr>
                <a:schemeClr val="accent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ttangolo 60"/>
            <p:cNvSpPr/>
            <p:nvPr/>
          </p:nvSpPr>
          <p:spPr>
            <a:xfrm>
              <a:off x="6009226" y="8797883"/>
              <a:ext cx="2579813" cy="126124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ttangolo 61"/>
            <p:cNvSpPr/>
            <p:nvPr/>
          </p:nvSpPr>
          <p:spPr>
            <a:xfrm>
              <a:off x="8589039" y="8797883"/>
              <a:ext cx="677838" cy="1261241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ttangolo 62"/>
            <p:cNvSpPr/>
            <p:nvPr/>
          </p:nvSpPr>
          <p:spPr>
            <a:xfrm>
              <a:off x="9266877" y="8797883"/>
              <a:ext cx="2579813" cy="1261241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ttangolo 63"/>
            <p:cNvSpPr/>
            <p:nvPr/>
          </p:nvSpPr>
          <p:spPr>
            <a:xfrm>
              <a:off x="11846690" y="8797883"/>
              <a:ext cx="677838" cy="1261241"/>
            </a:xfrm>
            <a:prstGeom prst="rect">
              <a:avLst/>
            </a:prstGeom>
            <a:pattFill prst="ltDnDiag">
              <a:fgClr>
                <a:srgbClr val="C00000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ttangolo 64"/>
            <p:cNvSpPr/>
            <p:nvPr/>
          </p:nvSpPr>
          <p:spPr>
            <a:xfrm>
              <a:off x="4821055" y="10062913"/>
              <a:ext cx="1188171" cy="126124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ttangolo 65"/>
            <p:cNvSpPr/>
            <p:nvPr/>
          </p:nvSpPr>
          <p:spPr>
            <a:xfrm>
              <a:off x="8589039" y="10062913"/>
              <a:ext cx="677838" cy="126124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ttangolo 66"/>
            <p:cNvSpPr/>
            <p:nvPr/>
          </p:nvSpPr>
          <p:spPr>
            <a:xfrm>
              <a:off x="11846690" y="10062913"/>
              <a:ext cx="677838" cy="126124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ttangolo 67"/>
            <p:cNvSpPr/>
            <p:nvPr/>
          </p:nvSpPr>
          <p:spPr>
            <a:xfrm>
              <a:off x="2853656" y="9104465"/>
              <a:ext cx="110799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  <a:latin typeface="Optima" charset="0"/>
                  <a:ea typeface="Optima" charset="0"/>
                  <a:cs typeface="Optima" charset="0"/>
                </a:rPr>
                <a:t>TP-1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69" name="Rettangolo 68"/>
            <p:cNvSpPr/>
            <p:nvPr/>
          </p:nvSpPr>
          <p:spPr>
            <a:xfrm>
              <a:off x="6752072" y="9089628"/>
              <a:ext cx="110799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  <a:latin typeface="Optima" charset="0"/>
                  <a:ea typeface="Optima" charset="0"/>
                  <a:cs typeface="Optima" charset="0"/>
                </a:rPr>
                <a:t>TP-2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70" name="Rettangolo 69"/>
            <p:cNvSpPr/>
            <p:nvPr/>
          </p:nvSpPr>
          <p:spPr>
            <a:xfrm>
              <a:off x="10012234" y="9117387"/>
              <a:ext cx="110799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  <a:latin typeface="Optima" charset="0"/>
                  <a:ea typeface="Optima" charset="0"/>
                  <a:cs typeface="Optima" charset="0"/>
                </a:rPr>
                <a:t>TP-3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  <p:cxnSp>
          <p:nvCxnSpPr>
            <p:cNvPr id="72" name="Connettore 1 71"/>
            <p:cNvCxnSpPr/>
            <p:nvPr/>
          </p:nvCxnSpPr>
          <p:spPr>
            <a:xfrm>
              <a:off x="6000354" y="8660317"/>
              <a:ext cx="0" cy="279159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/>
          </p:nvCxnSpPr>
          <p:spPr>
            <a:xfrm>
              <a:off x="1994253" y="8137511"/>
              <a:ext cx="0" cy="33143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/>
          </p:nvCxnSpPr>
          <p:spPr>
            <a:xfrm>
              <a:off x="9262727" y="8675815"/>
              <a:ext cx="0" cy="27760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/>
          </p:nvCxnSpPr>
          <p:spPr>
            <a:xfrm flipH="1">
              <a:off x="12504649" y="8137511"/>
              <a:ext cx="19879" cy="331439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2 87"/>
            <p:cNvCxnSpPr/>
            <p:nvPr/>
          </p:nvCxnSpPr>
          <p:spPr>
            <a:xfrm>
              <a:off x="1994253" y="8468252"/>
              <a:ext cx="10510396" cy="0"/>
            </a:xfrm>
            <a:prstGeom prst="straightConnector1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Rectangle 18"/>
            <p:cNvSpPr/>
            <p:nvPr/>
          </p:nvSpPr>
          <p:spPr>
            <a:xfrm>
              <a:off x="1994253" y="8033726"/>
              <a:ext cx="10530275" cy="4148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Major Time Frame</a:t>
              </a:r>
            </a:p>
          </p:txBody>
        </p:sp>
        <p:cxnSp>
          <p:nvCxnSpPr>
            <p:cNvPr id="90" name="Connettore 1 89"/>
            <p:cNvCxnSpPr/>
            <p:nvPr/>
          </p:nvCxnSpPr>
          <p:spPr>
            <a:xfrm flipH="1">
              <a:off x="1446261" y="10059124"/>
              <a:ext cx="11716582" cy="0"/>
            </a:xfrm>
            <a:prstGeom prst="line">
              <a:avLst/>
            </a:prstGeom>
            <a:ln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Rettangolo 93"/>
            <p:cNvSpPr/>
            <p:nvPr/>
          </p:nvSpPr>
          <p:spPr>
            <a:xfrm>
              <a:off x="4869612" y="10382088"/>
              <a:ext cx="110799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chemeClr val="bg1"/>
                  </a:solidFill>
                  <a:latin typeface="Optima" charset="0"/>
                  <a:ea typeface="Optima" charset="0"/>
                  <a:cs typeface="Optima" charset="0"/>
                </a:rPr>
                <a:t>TP-0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97" name="Immagine 9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4026" y="1669774"/>
            <a:ext cx="10037354" cy="5469948"/>
          </a:xfrm>
          <a:prstGeom prst="rect">
            <a:avLst/>
          </a:prstGeom>
        </p:spPr>
      </p:pic>
      <p:sp>
        <p:nvSpPr>
          <p:cNvPr id="102" name="Rectangle 18"/>
          <p:cNvSpPr/>
          <p:nvPr/>
        </p:nvSpPr>
        <p:spPr>
          <a:xfrm>
            <a:off x="2592369" y="9221939"/>
            <a:ext cx="487526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Active Partition</a:t>
            </a:r>
            <a:endParaRPr lang="en-US" sz="4000" dirty="0" smtClean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103" name="Rectangle 18"/>
          <p:cNvSpPr/>
          <p:nvPr/>
        </p:nvSpPr>
        <p:spPr>
          <a:xfrm>
            <a:off x="2537029" y="10615524"/>
            <a:ext cx="487526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Background Partition</a:t>
            </a:r>
          </a:p>
        </p:txBody>
      </p:sp>
    </p:spTree>
    <p:extLst>
      <p:ext uri="{BB962C8B-B14F-4D97-AF65-F5344CB8AC3E}">
        <p14:creationId xmlns:p14="http://schemas.microsoft.com/office/powerpoint/2010/main" val="5578786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9262151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Code Generation Process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" name="Rectangle 1"/>
          <p:cNvSpPr>
            <a:spLocks/>
          </p:cNvSpPr>
          <p:nvPr/>
        </p:nvSpPr>
        <p:spPr bwMode="auto">
          <a:xfrm>
            <a:off x="1749425" y="666698"/>
            <a:ext cx="35105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Code Generation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 Same Side Corner Rectangle 83"/>
          <p:cNvSpPr/>
          <p:nvPr/>
        </p:nvSpPr>
        <p:spPr>
          <a:xfrm rot="16200000" flipH="1">
            <a:off x="3515872" y="887160"/>
            <a:ext cx="784114" cy="5256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Calibri Light"/>
            </a:endParaRPr>
          </a:p>
        </p:txBody>
      </p:sp>
      <p:sp>
        <p:nvSpPr>
          <p:cNvPr id="16" name="Freeform 734"/>
          <p:cNvSpPr>
            <a:spLocks noChangeArrowheads="1"/>
          </p:cNvSpPr>
          <p:nvPr/>
        </p:nvSpPr>
        <p:spPr bwMode="auto">
          <a:xfrm rot="5400000">
            <a:off x="3701754" y="3770382"/>
            <a:ext cx="449199" cy="601440"/>
          </a:xfrm>
          <a:custGeom>
            <a:avLst/>
            <a:gdLst>
              <a:gd name="T0" fmla="*/ 43 w 263"/>
              <a:gd name="T1" fmla="*/ 348 h 354"/>
              <a:gd name="T2" fmla="*/ 43 w 263"/>
              <a:gd name="T3" fmla="*/ 348 h 354"/>
              <a:gd name="T4" fmla="*/ 250 w 263"/>
              <a:gd name="T5" fmla="*/ 198 h 354"/>
              <a:gd name="T6" fmla="*/ 262 w 263"/>
              <a:gd name="T7" fmla="*/ 178 h 354"/>
              <a:gd name="T8" fmla="*/ 250 w 263"/>
              <a:gd name="T9" fmla="*/ 155 h 354"/>
              <a:gd name="T10" fmla="*/ 43 w 263"/>
              <a:gd name="T11" fmla="*/ 5 h 354"/>
              <a:gd name="T12" fmla="*/ 14 w 263"/>
              <a:gd name="T13" fmla="*/ 5 h 354"/>
              <a:gd name="T14" fmla="*/ 0 w 263"/>
              <a:gd name="T15" fmla="*/ 28 h 354"/>
              <a:gd name="T16" fmla="*/ 0 w 263"/>
              <a:gd name="T17" fmla="*/ 324 h 354"/>
              <a:gd name="T18" fmla="*/ 14 w 263"/>
              <a:gd name="T19" fmla="*/ 350 h 354"/>
              <a:gd name="T20" fmla="*/ 43 w 263"/>
              <a:gd name="T21" fmla="*/ 348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3" h="354">
                <a:moveTo>
                  <a:pt x="43" y="348"/>
                </a:moveTo>
                <a:lnTo>
                  <a:pt x="43" y="348"/>
                </a:lnTo>
                <a:cubicBezTo>
                  <a:pt x="250" y="198"/>
                  <a:pt x="250" y="198"/>
                  <a:pt x="250" y="198"/>
                </a:cubicBezTo>
                <a:cubicBezTo>
                  <a:pt x="259" y="192"/>
                  <a:pt x="262" y="186"/>
                  <a:pt x="262" y="178"/>
                </a:cubicBezTo>
                <a:cubicBezTo>
                  <a:pt x="262" y="169"/>
                  <a:pt x="259" y="161"/>
                  <a:pt x="250" y="155"/>
                </a:cubicBezTo>
                <a:cubicBezTo>
                  <a:pt x="43" y="5"/>
                  <a:pt x="43" y="5"/>
                  <a:pt x="43" y="5"/>
                </a:cubicBezTo>
                <a:cubicBezTo>
                  <a:pt x="35" y="0"/>
                  <a:pt x="23" y="0"/>
                  <a:pt x="14" y="5"/>
                </a:cubicBezTo>
                <a:cubicBezTo>
                  <a:pt x="5" y="8"/>
                  <a:pt x="0" y="16"/>
                  <a:pt x="0" y="28"/>
                </a:cubicBezTo>
                <a:cubicBezTo>
                  <a:pt x="0" y="324"/>
                  <a:pt x="0" y="324"/>
                  <a:pt x="0" y="324"/>
                </a:cubicBezTo>
                <a:cubicBezTo>
                  <a:pt x="0" y="336"/>
                  <a:pt x="5" y="344"/>
                  <a:pt x="14" y="350"/>
                </a:cubicBezTo>
                <a:cubicBezTo>
                  <a:pt x="23" y="353"/>
                  <a:pt x="35" y="353"/>
                  <a:pt x="43" y="34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Calibri Light"/>
            </a:endParaRPr>
          </a:p>
        </p:txBody>
      </p:sp>
      <p:sp>
        <p:nvSpPr>
          <p:cNvPr id="17" name="Rectangle 81"/>
          <p:cNvSpPr/>
          <p:nvPr/>
        </p:nvSpPr>
        <p:spPr>
          <a:xfrm>
            <a:off x="6536178" y="3123350"/>
            <a:ext cx="5801516" cy="7841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Calibri Light"/>
            </a:endParaRPr>
          </a:p>
        </p:txBody>
      </p:sp>
      <p:sp>
        <p:nvSpPr>
          <p:cNvPr id="18" name="Freeform 734"/>
          <p:cNvSpPr>
            <a:spLocks noChangeArrowheads="1"/>
          </p:cNvSpPr>
          <p:nvPr/>
        </p:nvSpPr>
        <p:spPr bwMode="auto">
          <a:xfrm rot="5400000">
            <a:off x="9212124" y="3770382"/>
            <a:ext cx="449199" cy="601440"/>
          </a:xfrm>
          <a:custGeom>
            <a:avLst/>
            <a:gdLst>
              <a:gd name="T0" fmla="*/ 43 w 263"/>
              <a:gd name="T1" fmla="*/ 348 h 354"/>
              <a:gd name="T2" fmla="*/ 43 w 263"/>
              <a:gd name="T3" fmla="*/ 348 h 354"/>
              <a:gd name="T4" fmla="*/ 250 w 263"/>
              <a:gd name="T5" fmla="*/ 198 h 354"/>
              <a:gd name="T6" fmla="*/ 262 w 263"/>
              <a:gd name="T7" fmla="*/ 178 h 354"/>
              <a:gd name="T8" fmla="*/ 250 w 263"/>
              <a:gd name="T9" fmla="*/ 155 h 354"/>
              <a:gd name="T10" fmla="*/ 43 w 263"/>
              <a:gd name="T11" fmla="*/ 5 h 354"/>
              <a:gd name="T12" fmla="*/ 14 w 263"/>
              <a:gd name="T13" fmla="*/ 5 h 354"/>
              <a:gd name="T14" fmla="*/ 0 w 263"/>
              <a:gd name="T15" fmla="*/ 28 h 354"/>
              <a:gd name="T16" fmla="*/ 0 w 263"/>
              <a:gd name="T17" fmla="*/ 324 h 354"/>
              <a:gd name="T18" fmla="*/ 14 w 263"/>
              <a:gd name="T19" fmla="*/ 350 h 354"/>
              <a:gd name="T20" fmla="*/ 43 w 263"/>
              <a:gd name="T21" fmla="*/ 348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3" h="354">
                <a:moveTo>
                  <a:pt x="43" y="348"/>
                </a:moveTo>
                <a:lnTo>
                  <a:pt x="43" y="348"/>
                </a:lnTo>
                <a:cubicBezTo>
                  <a:pt x="250" y="198"/>
                  <a:pt x="250" y="198"/>
                  <a:pt x="250" y="198"/>
                </a:cubicBezTo>
                <a:cubicBezTo>
                  <a:pt x="259" y="192"/>
                  <a:pt x="262" y="186"/>
                  <a:pt x="262" y="178"/>
                </a:cubicBezTo>
                <a:cubicBezTo>
                  <a:pt x="262" y="169"/>
                  <a:pt x="259" y="161"/>
                  <a:pt x="250" y="155"/>
                </a:cubicBezTo>
                <a:cubicBezTo>
                  <a:pt x="43" y="5"/>
                  <a:pt x="43" y="5"/>
                  <a:pt x="43" y="5"/>
                </a:cubicBezTo>
                <a:cubicBezTo>
                  <a:pt x="35" y="0"/>
                  <a:pt x="23" y="0"/>
                  <a:pt x="14" y="5"/>
                </a:cubicBezTo>
                <a:cubicBezTo>
                  <a:pt x="5" y="8"/>
                  <a:pt x="0" y="16"/>
                  <a:pt x="0" y="28"/>
                </a:cubicBezTo>
                <a:cubicBezTo>
                  <a:pt x="0" y="324"/>
                  <a:pt x="0" y="324"/>
                  <a:pt x="0" y="324"/>
                </a:cubicBezTo>
                <a:cubicBezTo>
                  <a:pt x="0" y="336"/>
                  <a:pt x="5" y="344"/>
                  <a:pt x="14" y="350"/>
                </a:cubicBezTo>
                <a:cubicBezTo>
                  <a:pt x="23" y="353"/>
                  <a:pt x="35" y="353"/>
                  <a:pt x="43" y="348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Calibri Light"/>
            </a:endParaRPr>
          </a:p>
        </p:txBody>
      </p:sp>
      <p:sp>
        <p:nvSpPr>
          <p:cNvPr id="19" name="Round Same Side Corner Rectangle 77"/>
          <p:cNvSpPr/>
          <p:nvPr/>
        </p:nvSpPr>
        <p:spPr>
          <a:xfrm rot="5400000">
            <a:off x="20360097" y="739746"/>
            <a:ext cx="784118" cy="555132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Calibri Light"/>
            </a:endParaRPr>
          </a:p>
        </p:txBody>
      </p:sp>
      <p:sp>
        <p:nvSpPr>
          <p:cNvPr id="20" name="Rectangle 18"/>
          <p:cNvSpPr/>
          <p:nvPr/>
        </p:nvSpPr>
        <p:spPr>
          <a:xfrm>
            <a:off x="1319310" y="3138615"/>
            <a:ext cx="521644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Comm</a:t>
            </a:r>
            <a:r>
              <a:rPr lang="en-US" sz="40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.</a:t>
            </a:r>
            <a:r>
              <a:rPr lang="en-US" sz="4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400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A</a:t>
            </a:r>
            <a:r>
              <a:rPr lang="en-US" sz="4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daptation</a:t>
            </a:r>
          </a:p>
        </p:txBody>
      </p:sp>
      <p:sp>
        <p:nvSpPr>
          <p:cNvPr id="21" name="Rectangle 18"/>
          <p:cNvSpPr/>
          <p:nvPr/>
        </p:nvSpPr>
        <p:spPr>
          <a:xfrm>
            <a:off x="6535756" y="3138615"/>
            <a:ext cx="580193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Subsystem Gen.</a:t>
            </a:r>
          </a:p>
        </p:txBody>
      </p:sp>
      <p:sp>
        <p:nvSpPr>
          <p:cNvPr id="22" name="Rectangle 81"/>
          <p:cNvSpPr/>
          <p:nvPr/>
        </p:nvSpPr>
        <p:spPr>
          <a:xfrm>
            <a:off x="12337693" y="3123350"/>
            <a:ext cx="5638797" cy="7841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 dirty="0">
              <a:latin typeface="Calibri Light"/>
            </a:endParaRPr>
          </a:p>
        </p:txBody>
      </p:sp>
      <p:sp>
        <p:nvSpPr>
          <p:cNvPr id="23" name="Freeform 734"/>
          <p:cNvSpPr>
            <a:spLocks noChangeArrowheads="1"/>
          </p:cNvSpPr>
          <p:nvPr/>
        </p:nvSpPr>
        <p:spPr bwMode="auto">
          <a:xfrm rot="5400000">
            <a:off x="15019589" y="3747730"/>
            <a:ext cx="449199" cy="601440"/>
          </a:xfrm>
          <a:custGeom>
            <a:avLst/>
            <a:gdLst>
              <a:gd name="T0" fmla="*/ 43 w 263"/>
              <a:gd name="T1" fmla="*/ 348 h 354"/>
              <a:gd name="T2" fmla="*/ 43 w 263"/>
              <a:gd name="T3" fmla="*/ 348 h 354"/>
              <a:gd name="T4" fmla="*/ 250 w 263"/>
              <a:gd name="T5" fmla="*/ 198 h 354"/>
              <a:gd name="T6" fmla="*/ 262 w 263"/>
              <a:gd name="T7" fmla="*/ 178 h 354"/>
              <a:gd name="T8" fmla="*/ 250 w 263"/>
              <a:gd name="T9" fmla="*/ 155 h 354"/>
              <a:gd name="T10" fmla="*/ 43 w 263"/>
              <a:gd name="T11" fmla="*/ 5 h 354"/>
              <a:gd name="T12" fmla="*/ 14 w 263"/>
              <a:gd name="T13" fmla="*/ 5 h 354"/>
              <a:gd name="T14" fmla="*/ 0 w 263"/>
              <a:gd name="T15" fmla="*/ 28 h 354"/>
              <a:gd name="T16" fmla="*/ 0 w 263"/>
              <a:gd name="T17" fmla="*/ 324 h 354"/>
              <a:gd name="T18" fmla="*/ 14 w 263"/>
              <a:gd name="T19" fmla="*/ 350 h 354"/>
              <a:gd name="T20" fmla="*/ 43 w 263"/>
              <a:gd name="T21" fmla="*/ 348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3" h="354">
                <a:moveTo>
                  <a:pt x="43" y="348"/>
                </a:moveTo>
                <a:lnTo>
                  <a:pt x="43" y="348"/>
                </a:lnTo>
                <a:cubicBezTo>
                  <a:pt x="250" y="198"/>
                  <a:pt x="250" y="198"/>
                  <a:pt x="250" y="198"/>
                </a:cubicBezTo>
                <a:cubicBezTo>
                  <a:pt x="259" y="192"/>
                  <a:pt x="262" y="186"/>
                  <a:pt x="262" y="178"/>
                </a:cubicBezTo>
                <a:cubicBezTo>
                  <a:pt x="262" y="169"/>
                  <a:pt x="259" y="161"/>
                  <a:pt x="250" y="155"/>
                </a:cubicBezTo>
                <a:cubicBezTo>
                  <a:pt x="43" y="5"/>
                  <a:pt x="43" y="5"/>
                  <a:pt x="43" y="5"/>
                </a:cubicBezTo>
                <a:cubicBezTo>
                  <a:pt x="35" y="0"/>
                  <a:pt x="23" y="0"/>
                  <a:pt x="14" y="5"/>
                </a:cubicBezTo>
                <a:cubicBezTo>
                  <a:pt x="5" y="8"/>
                  <a:pt x="0" y="16"/>
                  <a:pt x="0" y="28"/>
                </a:cubicBezTo>
                <a:cubicBezTo>
                  <a:pt x="0" y="324"/>
                  <a:pt x="0" y="324"/>
                  <a:pt x="0" y="324"/>
                </a:cubicBezTo>
                <a:cubicBezTo>
                  <a:pt x="0" y="336"/>
                  <a:pt x="5" y="344"/>
                  <a:pt x="14" y="350"/>
                </a:cubicBezTo>
                <a:cubicBezTo>
                  <a:pt x="23" y="353"/>
                  <a:pt x="35" y="353"/>
                  <a:pt x="43" y="348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Calibri Light"/>
            </a:endParaRPr>
          </a:p>
        </p:txBody>
      </p:sp>
      <p:sp>
        <p:nvSpPr>
          <p:cNvPr id="24" name="Rectangle 18"/>
          <p:cNvSpPr/>
          <p:nvPr/>
        </p:nvSpPr>
        <p:spPr>
          <a:xfrm>
            <a:off x="12337273" y="3136038"/>
            <a:ext cx="56387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Native Processes Gen.</a:t>
            </a:r>
          </a:p>
        </p:txBody>
      </p:sp>
      <p:sp>
        <p:nvSpPr>
          <p:cNvPr id="25" name="Rectangle 18"/>
          <p:cNvSpPr/>
          <p:nvPr/>
        </p:nvSpPr>
        <p:spPr>
          <a:xfrm>
            <a:off x="17976490" y="3146073"/>
            <a:ext cx="5551329" cy="707886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OS Conf. Snippets</a:t>
            </a:r>
          </a:p>
        </p:txBody>
      </p:sp>
      <p:sp>
        <p:nvSpPr>
          <p:cNvPr id="26" name="Freeform 734"/>
          <p:cNvSpPr>
            <a:spLocks noChangeArrowheads="1"/>
          </p:cNvSpPr>
          <p:nvPr/>
        </p:nvSpPr>
        <p:spPr bwMode="auto">
          <a:xfrm rot="5400000">
            <a:off x="20526333" y="3723760"/>
            <a:ext cx="449199" cy="601440"/>
          </a:xfrm>
          <a:custGeom>
            <a:avLst/>
            <a:gdLst>
              <a:gd name="T0" fmla="*/ 43 w 263"/>
              <a:gd name="T1" fmla="*/ 348 h 354"/>
              <a:gd name="T2" fmla="*/ 43 w 263"/>
              <a:gd name="T3" fmla="*/ 348 h 354"/>
              <a:gd name="T4" fmla="*/ 250 w 263"/>
              <a:gd name="T5" fmla="*/ 198 h 354"/>
              <a:gd name="T6" fmla="*/ 262 w 263"/>
              <a:gd name="T7" fmla="*/ 178 h 354"/>
              <a:gd name="T8" fmla="*/ 250 w 263"/>
              <a:gd name="T9" fmla="*/ 155 h 354"/>
              <a:gd name="T10" fmla="*/ 43 w 263"/>
              <a:gd name="T11" fmla="*/ 5 h 354"/>
              <a:gd name="T12" fmla="*/ 14 w 263"/>
              <a:gd name="T13" fmla="*/ 5 h 354"/>
              <a:gd name="T14" fmla="*/ 0 w 263"/>
              <a:gd name="T15" fmla="*/ 28 h 354"/>
              <a:gd name="T16" fmla="*/ 0 w 263"/>
              <a:gd name="T17" fmla="*/ 324 h 354"/>
              <a:gd name="T18" fmla="*/ 14 w 263"/>
              <a:gd name="T19" fmla="*/ 350 h 354"/>
              <a:gd name="T20" fmla="*/ 43 w 263"/>
              <a:gd name="T21" fmla="*/ 348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3" h="354">
                <a:moveTo>
                  <a:pt x="43" y="348"/>
                </a:moveTo>
                <a:lnTo>
                  <a:pt x="43" y="348"/>
                </a:lnTo>
                <a:cubicBezTo>
                  <a:pt x="250" y="198"/>
                  <a:pt x="250" y="198"/>
                  <a:pt x="250" y="198"/>
                </a:cubicBezTo>
                <a:cubicBezTo>
                  <a:pt x="259" y="192"/>
                  <a:pt x="262" y="186"/>
                  <a:pt x="262" y="178"/>
                </a:cubicBezTo>
                <a:cubicBezTo>
                  <a:pt x="262" y="169"/>
                  <a:pt x="259" y="161"/>
                  <a:pt x="250" y="155"/>
                </a:cubicBezTo>
                <a:cubicBezTo>
                  <a:pt x="43" y="5"/>
                  <a:pt x="43" y="5"/>
                  <a:pt x="43" y="5"/>
                </a:cubicBezTo>
                <a:cubicBezTo>
                  <a:pt x="35" y="0"/>
                  <a:pt x="23" y="0"/>
                  <a:pt x="14" y="5"/>
                </a:cubicBezTo>
                <a:cubicBezTo>
                  <a:pt x="5" y="8"/>
                  <a:pt x="0" y="16"/>
                  <a:pt x="0" y="28"/>
                </a:cubicBezTo>
                <a:cubicBezTo>
                  <a:pt x="0" y="324"/>
                  <a:pt x="0" y="324"/>
                  <a:pt x="0" y="324"/>
                </a:cubicBezTo>
                <a:cubicBezTo>
                  <a:pt x="0" y="336"/>
                  <a:pt x="5" y="344"/>
                  <a:pt x="14" y="350"/>
                </a:cubicBezTo>
                <a:cubicBezTo>
                  <a:pt x="23" y="353"/>
                  <a:pt x="35" y="353"/>
                  <a:pt x="43" y="348"/>
                </a:cubicBez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Calibri Light"/>
            </a:endParaRPr>
          </a:p>
        </p:txBody>
      </p:sp>
      <p:sp>
        <p:nvSpPr>
          <p:cNvPr id="27" name="CasellaDiTesto 26"/>
          <p:cNvSpPr txBox="1"/>
          <p:nvPr/>
        </p:nvSpPr>
        <p:spPr>
          <a:xfrm>
            <a:off x="1250829" y="4751102"/>
            <a:ext cx="5072484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1. Intra-Partition comm. are adapted to the SW configuration.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In/Out port that </a:t>
            </a:r>
            <a:r>
              <a:rPr lang="en-US" b="1" dirty="0">
                <a:latin typeface="Optima" charset="0"/>
                <a:ea typeface="Optima" charset="0"/>
                <a:cs typeface="Optima" charset="0"/>
              </a:rPr>
              <a:t>are at the edge of two different partitions</a:t>
            </a:r>
            <a:r>
              <a:rPr lang="en-US" dirty="0">
                <a:latin typeface="Optima" charset="0"/>
                <a:ea typeface="Optima" charset="0"/>
                <a:cs typeface="Optima" charset="0"/>
              </a:rPr>
              <a:t> must be </a:t>
            </a:r>
            <a:r>
              <a:rPr lang="en-US" b="1" dirty="0">
                <a:latin typeface="Optima" charset="0"/>
                <a:ea typeface="Optima" charset="0"/>
                <a:cs typeface="Optima" charset="0"/>
              </a:rPr>
              <a:t>replaced</a:t>
            </a:r>
            <a:r>
              <a:rPr lang="en-US" dirty="0">
                <a:latin typeface="Optima" charset="0"/>
                <a:ea typeface="Optima" charset="0"/>
                <a:cs typeface="Optima" charset="0"/>
              </a:rPr>
              <a:t> by the 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operations </a:t>
            </a:r>
            <a:r>
              <a:rPr lang="en-US" dirty="0">
                <a:latin typeface="Optima" charset="0"/>
                <a:ea typeface="Optima" charset="0"/>
                <a:cs typeface="Optima" charset="0"/>
              </a:rPr>
              <a:t>on 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a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Sampling port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.</a:t>
            </a:r>
          </a:p>
          <a:p>
            <a:pPr algn="just"/>
            <a:endParaRPr lang="en-US" dirty="0" smtClean="0">
              <a:latin typeface="Optima" charset="0"/>
              <a:ea typeface="Optima" charset="0"/>
              <a:cs typeface="Optima" charset="0"/>
            </a:endParaRPr>
          </a:p>
          <a:p>
            <a:pPr algn="just"/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Achieved by a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Custom </a:t>
            </a:r>
            <a:r>
              <a:rPr lang="en-US" b="1" dirty="0" err="1" smtClean="0">
                <a:latin typeface="Optima" charset="0"/>
                <a:ea typeface="Optima" charset="0"/>
                <a:cs typeface="Optima" charset="0"/>
              </a:rPr>
              <a:t>Blockset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.</a:t>
            </a:r>
            <a:endParaRPr lang="en-US" b="1" dirty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b="1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35" name="CasellaDiTesto 34"/>
          <p:cNvSpPr txBox="1"/>
          <p:nvPr/>
        </p:nvSpPr>
        <p:spPr>
          <a:xfrm>
            <a:off x="6889626" y="4751102"/>
            <a:ext cx="5191756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Optima" charset="0"/>
                <a:ea typeface="Optima" charset="0"/>
                <a:cs typeface="Optima" charset="0"/>
              </a:rPr>
              <a:t>2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.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Each subsystem is generated 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by Simulink.</a:t>
            </a:r>
            <a:endParaRPr lang="en-US" dirty="0">
              <a:latin typeface="Optima" charset="0"/>
              <a:ea typeface="Optima" charset="0"/>
              <a:cs typeface="Optima" charset="0"/>
            </a:endParaRPr>
          </a:p>
          <a:p>
            <a:pPr algn="just"/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A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description (XML) file 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is also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generated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for each subsystem, it describes the code interface.</a:t>
            </a:r>
          </a:p>
          <a:p>
            <a:pPr algn="just"/>
            <a:endParaRPr lang="en-US" b="1" dirty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dirty="0" smtClean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dirty="0">
              <a:latin typeface="Optima" charset="0"/>
              <a:ea typeface="Optima" charset="0"/>
              <a:cs typeface="Optima" charset="0"/>
            </a:endParaRPr>
          </a:p>
          <a:p>
            <a:pPr algn="just"/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The process is driven </a:t>
            </a:r>
            <a:r>
              <a:rPr lang="en-US" dirty="0">
                <a:latin typeface="Optima" charset="0"/>
                <a:ea typeface="Optima" charset="0"/>
                <a:cs typeface="Optima" charset="0"/>
              </a:rPr>
              <a:t>by 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a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Custom </a:t>
            </a:r>
            <a:r>
              <a:rPr lang="en-US" b="1" dirty="0">
                <a:latin typeface="Optima" charset="0"/>
                <a:ea typeface="Optima" charset="0"/>
                <a:cs typeface="Optima" charset="0"/>
              </a:rPr>
              <a:t>System Target File</a:t>
            </a:r>
            <a:r>
              <a:rPr lang="en-US" dirty="0">
                <a:latin typeface="Optima" charset="0"/>
                <a:ea typeface="Optima" charset="0"/>
                <a:cs typeface="Optima" charset="0"/>
              </a:rPr>
              <a:t>.</a:t>
            </a:r>
          </a:p>
          <a:p>
            <a:pPr algn="just"/>
            <a:endParaRPr lang="en-US" b="1" dirty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b="1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36" name="CasellaDiTesto 35"/>
          <p:cNvSpPr txBox="1"/>
          <p:nvPr/>
        </p:nvSpPr>
        <p:spPr>
          <a:xfrm>
            <a:off x="12647695" y="4751102"/>
            <a:ext cx="519175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Optima" charset="0"/>
                <a:ea typeface="Optima" charset="0"/>
                <a:cs typeface="Optima" charset="0"/>
              </a:rPr>
              <a:t>3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. Each XML description file is parsed and a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Native </a:t>
            </a:r>
            <a:r>
              <a:rPr lang="en-US" b="1" dirty="0" err="1" smtClean="0">
                <a:latin typeface="Optima" charset="0"/>
                <a:ea typeface="Optima" charset="0"/>
                <a:cs typeface="Optima" charset="0"/>
              </a:rPr>
              <a:t>PikeOS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 Process 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is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generated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for each Partition.</a:t>
            </a:r>
          </a:p>
          <a:p>
            <a:pPr algn="just"/>
            <a:endParaRPr lang="en-US" b="1" dirty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dirty="0" smtClean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dirty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dirty="0" smtClean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dirty="0">
              <a:latin typeface="Optima" charset="0"/>
              <a:ea typeface="Optima" charset="0"/>
              <a:cs typeface="Optima" charset="0"/>
            </a:endParaRPr>
          </a:p>
          <a:p>
            <a:pPr algn="just"/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Achieved by a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custom TLC file.</a:t>
            </a:r>
            <a:endParaRPr lang="en-US" b="1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37" name="CasellaDiTesto 36"/>
          <p:cNvSpPr txBox="1"/>
          <p:nvPr/>
        </p:nvSpPr>
        <p:spPr>
          <a:xfrm>
            <a:off x="18273241" y="4751102"/>
            <a:ext cx="5191756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Optima" charset="0"/>
                <a:ea typeface="Optima" charset="0"/>
                <a:cs typeface="Optima" charset="0"/>
              </a:rPr>
              <a:t>4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. </a:t>
            </a:r>
            <a:r>
              <a:rPr lang="en-US" dirty="0" err="1" smtClean="0">
                <a:latin typeface="Optima" charset="0"/>
                <a:ea typeface="Optima" charset="0"/>
                <a:cs typeface="Optima" charset="0"/>
              </a:rPr>
              <a:t>PikeOS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 requires a static configuration. Several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XML snippets 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are generated </a:t>
            </a:r>
            <a:r>
              <a:rPr lang="en-US" b="1" dirty="0" smtClean="0">
                <a:latin typeface="Optima" charset="0"/>
                <a:ea typeface="Optima" charset="0"/>
                <a:cs typeface="Optima" charset="0"/>
              </a:rPr>
              <a:t>for the Integration Project</a:t>
            </a:r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.</a:t>
            </a:r>
          </a:p>
          <a:p>
            <a:pPr algn="just"/>
            <a:endParaRPr lang="en-US" b="1" dirty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dirty="0" smtClean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dirty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dirty="0" smtClean="0">
              <a:latin typeface="Optima" charset="0"/>
              <a:ea typeface="Optima" charset="0"/>
              <a:cs typeface="Optima" charset="0"/>
            </a:endParaRPr>
          </a:p>
          <a:p>
            <a:pPr algn="just"/>
            <a:endParaRPr lang="en-US" dirty="0">
              <a:latin typeface="Optima" charset="0"/>
              <a:ea typeface="Optima" charset="0"/>
              <a:cs typeface="Optima" charset="0"/>
            </a:endParaRPr>
          </a:p>
          <a:p>
            <a:pPr algn="just"/>
            <a:r>
              <a:rPr lang="en-US" dirty="0" smtClean="0">
                <a:latin typeface="Optima" charset="0"/>
                <a:ea typeface="Optima" charset="0"/>
                <a:cs typeface="Optima" charset="0"/>
              </a:rPr>
              <a:t>Achieved </a:t>
            </a:r>
            <a:r>
              <a:rPr lang="en-US" dirty="0">
                <a:latin typeface="Optima" charset="0"/>
                <a:ea typeface="Optima" charset="0"/>
                <a:cs typeface="Optima" charset="0"/>
              </a:rPr>
              <a:t>by a </a:t>
            </a:r>
            <a:r>
              <a:rPr lang="en-US" b="1" dirty="0">
                <a:latin typeface="Optima" charset="0"/>
                <a:ea typeface="Optima" charset="0"/>
                <a:cs typeface="Optima" charset="0"/>
              </a:rPr>
              <a:t>custom TLC file.</a:t>
            </a:r>
          </a:p>
          <a:p>
            <a:pPr algn="just"/>
            <a:endParaRPr lang="en-US" b="1" dirty="0">
              <a:latin typeface="Optima" charset="0"/>
              <a:ea typeface="Optima" charset="0"/>
              <a:cs typeface="Optima" charset="0"/>
            </a:endParaRPr>
          </a:p>
        </p:txBody>
      </p:sp>
      <p:cxnSp>
        <p:nvCxnSpPr>
          <p:cNvPr id="39" name="Straight Connector 6"/>
          <p:cNvCxnSpPr/>
          <p:nvPr/>
        </p:nvCxnSpPr>
        <p:spPr>
          <a:xfrm>
            <a:off x="6536178" y="4269309"/>
            <a:ext cx="0" cy="802863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6"/>
          <p:cNvCxnSpPr/>
          <p:nvPr/>
        </p:nvCxnSpPr>
        <p:spPr>
          <a:xfrm>
            <a:off x="12337694" y="4295701"/>
            <a:ext cx="0" cy="802863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6"/>
          <p:cNvCxnSpPr/>
          <p:nvPr/>
        </p:nvCxnSpPr>
        <p:spPr>
          <a:xfrm>
            <a:off x="17976493" y="4448101"/>
            <a:ext cx="0" cy="802863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21050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4405052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Conclusions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" name="Rectangle 1"/>
          <p:cNvSpPr>
            <a:spLocks/>
          </p:cNvSpPr>
          <p:nvPr/>
        </p:nvSpPr>
        <p:spPr bwMode="auto">
          <a:xfrm>
            <a:off x="1749425" y="666698"/>
            <a:ext cx="35105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Code Generation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ttangolo 57"/>
          <p:cNvSpPr/>
          <p:nvPr/>
        </p:nvSpPr>
        <p:spPr>
          <a:xfrm>
            <a:off x="1794029" y="2858814"/>
            <a:ext cx="2060877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Contribution:</a:t>
            </a:r>
          </a:p>
          <a:p>
            <a:r>
              <a:rPr lang="en-US" sz="44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Model-Based Design </a:t>
            </a:r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framework</a:t>
            </a:r>
            <a:r>
              <a:rPr lang="en-US" sz="4400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, supported by </a:t>
            </a:r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Simulink</a:t>
            </a:r>
            <a:r>
              <a:rPr lang="en-US" sz="44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, for </a:t>
            </a:r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mix-criticality application</a:t>
            </a:r>
            <a:r>
              <a:rPr lang="en-US" sz="44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 in </a:t>
            </a:r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multi-core</a:t>
            </a:r>
            <a:r>
              <a:rPr lang="en-US" sz="44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 embedded system</a:t>
            </a:r>
            <a:endParaRPr lang="en-US" sz="4400" dirty="0"/>
          </a:p>
          <a:p>
            <a:endParaRPr lang="en-US" sz="4400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76" name="Rettangolo 75"/>
          <p:cNvSpPr/>
          <p:nvPr/>
        </p:nvSpPr>
        <p:spPr>
          <a:xfrm>
            <a:off x="2296949" y="5739105"/>
            <a:ext cx="2060877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Future Works - Scheduling</a:t>
            </a:r>
          </a:p>
          <a:p>
            <a:pPr marL="1485717" lvl="1" indent="-571500">
              <a:buFont typeface="Arial" charset="0"/>
              <a:buChar char="•"/>
            </a:pPr>
            <a:r>
              <a:rPr lang="en-US" sz="44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Improvements on the partitioning algorithm</a:t>
            </a:r>
          </a:p>
          <a:p>
            <a:pPr marL="1485717" lvl="1" indent="-571500">
              <a:buFont typeface="Arial" charset="0"/>
              <a:buChar char="•"/>
            </a:pPr>
            <a:r>
              <a:rPr lang="en-US" sz="4400" dirty="0" smtClean="0">
                <a:solidFill>
                  <a:schemeClr val="tx2"/>
                </a:solidFill>
              </a:rPr>
              <a:t>Add automatic Worst-Case </a:t>
            </a:r>
            <a:r>
              <a:rPr lang="en-US" sz="4400" dirty="0">
                <a:solidFill>
                  <a:schemeClr val="tx2"/>
                </a:solidFill>
              </a:rPr>
              <a:t>Execution </a:t>
            </a:r>
            <a:r>
              <a:rPr lang="en-US" sz="4400" dirty="0" smtClean="0">
                <a:solidFill>
                  <a:schemeClr val="tx2"/>
                </a:solidFill>
              </a:rPr>
              <a:t>Time Analysis</a:t>
            </a:r>
          </a:p>
          <a:p>
            <a:pPr marL="1485717" lvl="1" indent="-571500">
              <a:buFont typeface="Arial" charset="0"/>
              <a:buChar char="•"/>
            </a:pPr>
            <a:r>
              <a:rPr lang="en-US" sz="4400" dirty="0" smtClean="0">
                <a:solidFill>
                  <a:schemeClr val="tx2"/>
                </a:solidFill>
              </a:rPr>
              <a:t>Formal verification to prove that hazardous states are never reached</a:t>
            </a:r>
            <a:endParaRPr lang="en-US" sz="4400" dirty="0" smtClean="0"/>
          </a:p>
        </p:txBody>
      </p:sp>
      <p:sp>
        <p:nvSpPr>
          <p:cNvPr id="6" name="Rettangolo 5"/>
          <p:cNvSpPr/>
          <p:nvPr/>
        </p:nvSpPr>
        <p:spPr>
          <a:xfrm>
            <a:off x="2296949" y="9424682"/>
            <a:ext cx="201058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Future Works </a:t>
            </a:r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– Code Generation</a:t>
            </a:r>
            <a:endParaRPr lang="en-US" sz="4400" dirty="0" smtClean="0">
              <a:solidFill>
                <a:schemeClr val="tx2"/>
              </a:solidFill>
            </a:endParaRPr>
          </a:p>
          <a:p>
            <a:pPr marL="1485717" lvl="1" indent="-571500">
              <a:buFont typeface="Arial" charset="0"/>
              <a:buChar char="•"/>
            </a:pPr>
            <a:r>
              <a:rPr lang="en-US" sz="4400" dirty="0" smtClean="0">
                <a:solidFill>
                  <a:schemeClr val="tx2"/>
                </a:solidFill>
              </a:rPr>
              <a:t>Add </a:t>
            </a:r>
            <a:r>
              <a:rPr lang="en-US" sz="4400" dirty="0">
                <a:solidFill>
                  <a:schemeClr val="tx2"/>
                </a:solidFill>
              </a:rPr>
              <a:t>support to non-periodic tasks</a:t>
            </a:r>
          </a:p>
          <a:p>
            <a:pPr marL="1485717" lvl="1" indent="-571500">
              <a:buFont typeface="Arial" charset="0"/>
              <a:buChar char="•"/>
            </a:pPr>
            <a:r>
              <a:rPr lang="en-US" sz="4400" dirty="0">
                <a:solidFill>
                  <a:schemeClr val="tx2"/>
                </a:solidFill>
              </a:rPr>
              <a:t>Support Hardware-in-the-loop</a:t>
            </a:r>
          </a:p>
        </p:txBody>
      </p:sp>
      <p:sp>
        <p:nvSpPr>
          <p:cNvPr id="77" name="Rectangle 575"/>
          <p:cNvSpPr/>
          <p:nvPr/>
        </p:nvSpPr>
        <p:spPr>
          <a:xfrm rot="5400000">
            <a:off x="543071" y="7055313"/>
            <a:ext cx="2800767" cy="1683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575"/>
          <p:cNvSpPr/>
          <p:nvPr/>
        </p:nvSpPr>
        <p:spPr>
          <a:xfrm rot="5400000">
            <a:off x="543071" y="10402336"/>
            <a:ext cx="2800767" cy="16835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8094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>
            <a:spLocks/>
          </p:cNvSpPr>
          <p:nvPr/>
        </p:nvSpPr>
        <p:spPr bwMode="auto">
          <a:xfrm>
            <a:off x="1727123" y="1249129"/>
            <a:ext cx="3916137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Objectives</a:t>
            </a:r>
            <a:endParaRPr lang="en-US" sz="6400" b="1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2" name="Rectangle 1"/>
          <p:cNvSpPr>
            <a:spLocks/>
          </p:cNvSpPr>
          <p:nvPr/>
        </p:nvSpPr>
        <p:spPr bwMode="auto">
          <a:xfrm>
            <a:off x="1749425" y="666698"/>
            <a:ext cx="211436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Motivation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ttangolo 10"/>
          <p:cNvSpPr/>
          <p:nvPr/>
        </p:nvSpPr>
        <p:spPr>
          <a:xfrm>
            <a:off x="1139825" y="8534400"/>
            <a:ext cx="22098000" cy="399288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2093257" y="3055757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2" name="Arc 21"/>
          <p:cNvSpPr/>
          <p:nvPr/>
        </p:nvSpPr>
        <p:spPr>
          <a:xfrm>
            <a:off x="2094972" y="3057472"/>
            <a:ext cx="5056958" cy="5058274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7145859" y="3055757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4" name="Arc 23"/>
          <p:cNvSpPr/>
          <p:nvPr/>
        </p:nvSpPr>
        <p:spPr>
          <a:xfrm rot="10800000">
            <a:off x="7147574" y="3057470"/>
            <a:ext cx="5056958" cy="5058276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2204531" y="3029179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6" name="Arc 25"/>
          <p:cNvSpPr/>
          <p:nvPr/>
        </p:nvSpPr>
        <p:spPr>
          <a:xfrm>
            <a:off x="12206245" y="3030894"/>
            <a:ext cx="5056958" cy="5058274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17265585" y="3025606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47" name="Arc 46"/>
          <p:cNvSpPr/>
          <p:nvPr/>
        </p:nvSpPr>
        <p:spPr>
          <a:xfrm rot="10800000">
            <a:off x="17267300" y="3027319"/>
            <a:ext cx="5056958" cy="5058276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49" name="Oval 19"/>
          <p:cNvSpPr>
            <a:spLocks noChangeArrowheads="1"/>
          </p:cNvSpPr>
          <p:nvPr/>
        </p:nvSpPr>
        <p:spPr bwMode="auto">
          <a:xfrm>
            <a:off x="8790559" y="3396374"/>
            <a:ext cx="1752616" cy="17530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Oval 20"/>
          <p:cNvSpPr>
            <a:spLocks noChangeArrowheads="1"/>
          </p:cNvSpPr>
          <p:nvPr/>
        </p:nvSpPr>
        <p:spPr bwMode="auto">
          <a:xfrm>
            <a:off x="13852738" y="3387125"/>
            <a:ext cx="1752616" cy="17530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18"/>
          <p:cNvSpPr>
            <a:spLocks noChangeArrowheads="1"/>
          </p:cNvSpPr>
          <p:nvPr/>
        </p:nvSpPr>
        <p:spPr bwMode="auto">
          <a:xfrm>
            <a:off x="18933211" y="3383552"/>
            <a:ext cx="1752616" cy="175307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Oval 15"/>
          <p:cNvSpPr>
            <a:spLocks noChangeArrowheads="1"/>
          </p:cNvSpPr>
          <p:nvPr/>
        </p:nvSpPr>
        <p:spPr bwMode="auto">
          <a:xfrm>
            <a:off x="3731887" y="3394569"/>
            <a:ext cx="1752616" cy="17530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640034" y="5479914"/>
            <a:ext cx="4054316" cy="2051844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Mix-Criticality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Support the design and Implementation of mix-critical application</a:t>
            </a:r>
            <a:endParaRPr lang="en-US" sz="23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578562" y="5484738"/>
            <a:ext cx="4054312" cy="1538883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Model-Based Design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Develop a Model-Based</a:t>
            </a:r>
            <a:r>
              <a:rPr lang="en-US" sz="2300" dirty="0" smtClean="0">
                <a:latin typeface="Lato Light" charset="0"/>
                <a:ea typeface="Lato Light" charset="0"/>
                <a:cs typeface="Lato Light" charset="0"/>
              </a:rPr>
              <a:t> Design Framework</a:t>
            </a:r>
            <a:endParaRPr lang="en-US" sz="2400" dirty="0" smtClean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40" name="Shape 2645"/>
          <p:cNvSpPr/>
          <p:nvPr/>
        </p:nvSpPr>
        <p:spPr>
          <a:xfrm>
            <a:off x="4194396" y="3962716"/>
            <a:ext cx="827598" cy="6018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Shape 2783"/>
          <p:cNvSpPr/>
          <p:nvPr/>
        </p:nvSpPr>
        <p:spPr>
          <a:xfrm>
            <a:off x="9253068" y="3911320"/>
            <a:ext cx="827598" cy="7147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7870209" y="5304626"/>
            <a:ext cx="4054312" cy="2051844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Virtualization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Evaluate the use of virtualization for mix-critical systems</a:t>
            </a:r>
            <a:endParaRPr lang="en-US" sz="23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19465514" y="3676673"/>
            <a:ext cx="688009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600" smtClean="0">
                <a:solidFill>
                  <a:schemeClr val="bg1"/>
                </a:solidFill>
                <a:latin typeface="Gill Sans Light" charset="0"/>
                <a:ea typeface="Gill Sans Light" charset="0"/>
                <a:cs typeface="Gill Sans Light" charset="0"/>
              </a:rPr>
              <a:t>V</a:t>
            </a:r>
            <a:endParaRPr lang="en-US" sz="6600" dirty="0">
              <a:solidFill>
                <a:schemeClr val="bg1"/>
              </a:solidFill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2742215" y="5496428"/>
            <a:ext cx="4054312" cy="1538883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Multi-Core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Evaluate Multi-Core in Avionics use-cases</a:t>
            </a:r>
            <a:endParaRPr lang="en-US" sz="2300" dirty="0">
              <a:latin typeface="Lato Light" charset="0"/>
              <a:ea typeface="Lato Light" charset="0"/>
              <a:cs typeface="Lato Light" charset="0"/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14166357" y="3946598"/>
            <a:ext cx="1136294" cy="568913"/>
            <a:chOff x="19343472" y="5592104"/>
            <a:chExt cx="1136294" cy="568913"/>
          </a:xfrm>
        </p:grpSpPr>
        <p:pic>
          <p:nvPicPr>
            <p:cNvPr id="3" name="Immagin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43472" y="5592104"/>
              <a:ext cx="568147" cy="568147"/>
            </a:xfrm>
            <a:prstGeom prst="rect">
              <a:avLst/>
            </a:prstGeom>
          </p:spPr>
        </p:pic>
        <p:pic>
          <p:nvPicPr>
            <p:cNvPr id="31" name="Immagin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911619" y="5592870"/>
              <a:ext cx="568147" cy="568147"/>
            </a:xfrm>
            <a:prstGeom prst="rect">
              <a:avLst/>
            </a:prstGeom>
          </p:spPr>
        </p:pic>
      </p:grpSp>
      <p:sp>
        <p:nvSpPr>
          <p:cNvPr id="43" name="Rettangolo 42"/>
          <p:cNvSpPr/>
          <p:nvPr/>
        </p:nvSpPr>
        <p:spPr>
          <a:xfrm>
            <a:off x="1535670" y="9024984"/>
            <a:ext cx="9007506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it-IT" sz="4400" b="1" dirty="0">
                <a:solidFill>
                  <a:srgbClr val="003375"/>
                </a:solidFill>
                <a:latin typeface="Gill Sans SemiBold" charset="0"/>
                <a:ea typeface="Gill Sans SemiBold" charset="0"/>
                <a:cs typeface="Gill Sans SemiBold" charset="0"/>
              </a:rPr>
              <a:t>Embedded Multi-core Systems for Mixed-</a:t>
            </a:r>
            <a:r>
              <a:rPr lang="it-IT" sz="4400" b="1" dirty="0" err="1">
                <a:solidFill>
                  <a:srgbClr val="003375"/>
                </a:solidFill>
                <a:latin typeface="Gill Sans SemiBold" charset="0"/>
                <a:ea typeface="Gill Sans SemiBold" charset="0"/>
                <a:cs typeface="Gill Sans SemiBold" charset="0"/>
              </a:rPr>
              <a:t>Criticality</a:t>
            </a:r>
            <a:r>
              <a:rPr lang="it-IT" sz="4400" b="1" dirty="0">
                <a:solidFill>
                  <a:srgbClr val="003375"/>
                </a:solidFill>
                <a:latin typeface="Gill Sans SemiBold" charset="0"/>
                <a:ea typeface="Gill Sans SemiBold" charset="0"/>
                <a:cs typeface="Gill Sans SemiBold" charset="0"/>
              </a:rPr>
              <a:t> Applications in </a:t>
            </a:r>
            <a:r>
              <a:rPr lang="it-IT" sz="4400" b="1" dirty="0" err="1">
                <a:solidFill>
                  <a:srgbClr val="003375"/>
                </a:solidFill>
                <a:latin typeface="Gill Sans SemiBold" charset="0"/>
                <a:ea typeface="Gill Sans SemiBold" charset="0"/>
                <a:cs typeface="Gill Sans SemiBold" charset="0"/>
              </a:rPr>
              <a:t>Dynamic</a:t>
            </a:r>
            <a:r>
              <a:rPr lang="it-IT" sz="4400" b="1" dirty="0">
                <a:solidFill>
                  <a:srgbClr val="003375"/>
                </a:solidFill>
                <a:latin typeface="Gill Sans SemiBold" charset="0"/>
                <a:ea typeface="Gill Sans SemiBold" charset="0"/>
                <a:cs typeface="Gill Sans SemiBold" charset="0"/>
              </a:rPr>
              <a:t> and </a:t>
            </a:r>
            <a:r>
              <a:rPr lang="it-IT" sz="4400" b="1" dirty="0" err="1">
                <a:solidFill>
                  <a:srgbClr val="003375"/>
                </a:solidFill>
                <a:latin typeface="Gill Sans SemiBold" charset="0"/>
                <a:ea typeface="Gill Sans SemiBold" charset="0"/>
                <a:cs typeface="Gill Sans SemiBold" charset="0"/>
              </a:rPr>
              <a:t>Changeable</a:t>
            </a:r>
            <a:r>
              <a:rPr lang="it-IT" sz="4400" b="1" dirty="0">
                <a:solidFill>
                  <a:srgbClr val="003375"/>
                </a:solidFill>
                <a:latin typeface="Gill Sans SemiBold" charset="0"/>
                <a:ea typeface="Gill Sans SemiBold" charset="0"/>
                <a:cs typeface="Gill Sans SemiBold" charset="0"/>
              </a:rPr>
              <a:t> Real-Time </a:t>
            </a:r>
            <a:r>
              <a:rPr lang="it-IT" sz="4400" b="1" dirty="0" err="1" smtClean="0">
                <a:solidFill>
                  <a:srgbClr val="003375"/>
                </a:solidFill>
                <a:latin typeface="Gill Sans SemiBold" charset="0"/>
                <a:ea typeface="Gill Sans SemiBold" charset="0"/>
                <a:cs typeface="Gill Sans SemiBold" charset="0"/>
              </a:rPr>
              <a:t>Environments</a:t>
            </a:r>
            <a:r>
              <a:rPr lang="it-IT" sz="4400" b="1" dirty="0" smtClean="0">
                <a:solidFill>
                  <a:srgbClr val="003375"/>
                </a:solidFill>
                <a:latin typeface="Gill Sans SemiBold" charset="0"/>
                <a:ea typeface="Gill Sans SemiBold" charset="0"/>
                <a:cs typeface="Gill Sans SemiBold" charset="0"/>
              </a:rPr>
              <a:t> </a:t>
            </a:r>
            <a:r>
              <a:rPr lang="it-IT" sz="4400" b="1" dirty="0">
                <a:solidFill>
                  <a:srgbClr val="003375"/>
                </a:solidFill>
                <a:latin typeface="Gill Sans SemiBold" charset="0"/>
                <a:ea typeface="Gill Sans SemiBold" charset="0"/>
                <a:cs typeface="Gill Sans SemiBold" charset="0"/>
              </a:rPr>
              <a:t>– </a:t>
            </a:r>
            <a:r>
              <a:rPr lang="it-IT" sz="4400" b="1" dirty="0" smtClean="0">
                <a:solidFill>
                  <a:schemeClr val="accent2"/>
                </a:solidFill>
                <a:latin typeface="Gill Sans SemiBold" charset="0"/>
                <a:ea typeface="Gill Sans SemiBold" charset="0"/>
                <a:cs typeface="Gill Sans SemiBold" charset="0"/>
              </a:rPr>
              <a:t>ARTEMIS EMC</a:t>
            </a:r>
            <a:r>
              <a:rPr lang="it-IT" sz="4400" b="1" baseline="30000" dirty="0" smtClean="0">
                <a:solidFill>
                  <a:schemeClr val="accent2"/>
                </a:solidFill>
                <a:latin typeface="Gill Sans SemiBold" charset="0"/>
                <a:ea typeface="Gill Sans SemiBold" charset="0"/>
                <a:cs typeface="Gill Sans SemiBold" charset="0"/>
              </a:rPr>
              <a:t>2</a:t>
            </a:r>
            <a:endParaRPr lang="it-IT" sz="4400" b="1" baseline="30000" dirty="0">
              <a:solidFill>
                <a:schemeClr val="accent2"/>
              </a:solidFill>
              <a:effectLst/>
              <a:latin typeface="Gill Sans SemiBold" charset="0"/>
              <a:ea typeface="Gill Sans SemiBold" charset="0"/>
              <a:cs typeface="Gill Sans SemiBold" charset="0"/>
            </a:endParaRPr>
          </a:p>
        </p:txBody>
      </p:sp>
      <p:grpSp>
        <p:nvGrpSpPr>
          <p:cNvPr id="8" name="Gruppo 7"/>
          <p:cNvGrpSpPr/>
          <p:nvPr/>
        </p:nvGrpSpPr>
        <p:grpSpPr>
          <a:xfrm>
            <a:off x="11825666" y="9047685"/>
            <a:ext cx="4187576" cy="3012418"/>
            <a:chOff x="12255529" y="9050377"/>
            <a:chExt cx="4187576" cy="3012418"/>
          </a:xfrm>
        </p:grpSpPr>
        <p:sp>
          <p:nvSpPr>
            <p:cNvPr id="48" name="Shape 2617"/>
            <p:cNvSpPr>
              <a:spLocks noChangeAspect="1"/>
            </p:cNvSpPr>
            <p:nvPr/>
          </p:nvSpPr>
          <p:spPr>
            <a:xfrm>
              <a:off x="13674361" y="9050377"/>
              <a:ext cx="1349914" cy="1104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457" y="20400"/>
                  </a:moveTo>
                  <a:cubicBezTo>
                    <a:pt x="4686" y="18711"/>
                    <a:pt x="5897" y="18036"/>
                    <a:pt x="7134" y="17493"/>
                  </a:cubicBezTo>
                  <a:lnTo>
                    <a:pt x="7173" y="17477"/>
                  </a:lnTo>
                  <a:cubicBezTo>
                    <a:pt x="8055" y="17190"/>
                    <a:pt x="9626" y="16039"/>
                    <a:pt x="9626" y="13569"/>
                  </a:cubicBezTo>
                  <a:cubicBezTo>
                    <a:pt x="9626" y="11474"/>
                    <a:pt x="8932" y="10452"/>
                    <a:pt x="8558" y="9902"/>
                  </a:cubicBezTo>
                  <a:cubicBezTo>
                    <a:pt x="8484" y="9791"/>
                    <a:pt x="8394" y="9649"/>
                    <a:pt x="8414" y="9680"/>
                  </a:cubicBezTo>
                  <a:cubicBezTo>
                    <a:pt x="8384" y="9599"/>
                    <a:pt x="8237" y="9129"/>
                    <a:pt x="8449" y="8035"/>
                  </a:cubicBezTo>
                  <a:cubicBezTo>
                    <a:pt x="8549" y="7522"/>
                    <a:pt x="8380" y="7241"/>
                    <a:pt x="8380" y="7241"/>
                  </a:cubicBezTo>
                  <a:cubicBezTo>
                    <a:pt x="8112" y="6505"/>
                    <a:pt x="7614" y="5133"/>
                    <a:pt x="7988" y="4025"/>
                  </a:cubicBezTo>
                  <a:cubicBezTo>
                    <a:pt x="8490" y="2492"/>
                    <a:pt x="8935" y="2190"/>
                    <a:pt x="9741" y="1747"/>
                  </a:cubicBezTo>
                  <a:cubicBezTo>
                    <a:pt x="9788" y="1721"/>
                    <a:pt x="9834" y="1691"/>
                    <a:pt x="9877" y="1657"/>
                  </a:cubicBezTo>
                  <a:cubicBezTo>
                    <a:pt x="10029" y="1535"/>
                    <a:pt x="10674" y="1200"/>
                    <a:pt x="11403" y="1200"/>
                  </a:cubicBezTo>
                  <a:cubicBezTo>
                    <a:pt x="11768" y="1200"/>
                    <a:pt x="12075" y="1285"/>
                    <a:pt x="12318" y="1454"/>
                  </a:cubicBezTo>
                  <a:cubicBezTo>
                    <a:pt x="12610" y="1655"/>
                    <a:pt x="12890" y="2039"/>
                    <a:pt x="13313" y="3271"/>
                  </a:cubicBezTo>
                  <a:cubicBezTo>
                    <a:pt x="14101" y="5469"/>
                    <a:pt x="13602" y="6698"/>
                    <a:pt x="13350" y="7124"/>
                  </a:cubicBezTo>
                  <a:cubicBezTo>
                    <a:pt x="13183" y="7407"/>
                    <a:pt x="13126" y="7764"/>
                    <a:pt x="13191" y="8102"/>
                  </a:cubicBezTo>
                  <a:cubicBezTo>
                    <a:pt x="13386" y="9109"/>
                    <a:pt x="13260" y="9534"/>
                    <a:pt x="13227" y="9619"/>
                  </a:cubicBezTo>
                  <a:cubicBezTo>
                    <a:pt x="13219" y="9631"/>
                    <a:pt x="13101" y="9814"/>
                    <a:pt x="13041" y="9902"/>
                  </a:cubicBezTo>
                  <a:cubicBezTo>
                    <a:pt x="12668" y="10452"/>
                    <a:pt x="11973" y="11474"/>
                    <a:pt x="11973" y="13569"/>
                  </a:cubicBezTo>
                  <a:cubicBezTo>
                    <a:pt x="11973" y="16039"/>
                    <a:pt x="13545" y="17190"/>
                    <a:pt x="14427" y="17477"/>
                  </a:cubicBezTo>
                  <a:lnTo>
                    <a:pt x="14466" y="17493"/>
                  </a:lnTo>
                  <a:cubicBezTo>
                    <a:pt x="15703" y="18036"/>
                    <a:pt x="16914" y="18711"/>
                    <a:pt x="17143" y="20400"/>
                  </a:cubicBezTo>
                  <a:cubicBezTo>
                    <a:pt x="17143" y="20400"/>
                    <a:pt x="4457" y="20400"/>
                    <a:pt x="4457" y="20400"/>
                  </a:cubicBezTo>
                  <a:close/>
                  <a:moveTo>
                    <a:pt x="14715" y="16328"/>
                  </a:moveTo>
                  <a:cubicBezTo>
                    <a:pt x="14715" y="16328"/>
                    <a:pt x="12955" y="15815"/>
                    <a:pt x="12955" y="13569"/>
                  </a:cubicBezTo>
                  <a:cubicBezTo>
                    <a:pt x="12955" y="11596"/>
                    <a:pt x="13678" y="10901"/>
                    <a:pt x="13957" y="10421"/>
                  </a:cubicBezTo>
                  <a:cubicBezTo>
                    <a:pt x="13957" y="10421"/>
                    <a:pt x="14531" y="9807"/>
                    <a:pt x="14146" y="7826"/>
                  </a:cubicBezTo>
                  <a:cubicBezTo>
                    <a:pt x="14787" y="6740"/>
                    <a:pt x="14995" y="4972"/>
                    <a:pt x="14211" y="2789"/>
                  </a:cubicBezTo>
                  <a:cubicBezTo>
                    <a:pt x="13774" y="1514"/>
                    <a:pt x="13389" y="815"/>
                    <a:pt x="12801" y="409"/>
                  </a:cubicBezTo>
                  <a:cubicBezTo>
                    <a:pt x="12370" y="110"/>
                    <a:pt x="11880" y="0"/>
                    <a:pt x="11403" y="0"/>
                  </a:cubicBezTo>
                  <a:cubicBezTo>
                    <a:pt x="10516" y="0"/>
                    <a:pt x="9675" y="384"/>
                    <a:pt x="9339" y="653"/>
                  </a:cubicBezTo>
                  <a:cubicBezTo>
                    <a:pt x="8357" y="1192"/>
                    <a:pt x="7697" y="1688"/>
                    <a:pt x="7077" y="3579"/>
                  </a:cubicBezTo>
                  <a:cubicBezTo>
                    <a:pt x="6540" y="5168"/>
                    <a:pt x="7179" y="6892"/>
                    <a:pt x="7494" y="7758"/>
                  </a:cubicBezTo>
                  <a:cubicBezTo>
                    <a:pt x="7110" y="9740"/>
                    <a:pt x="7642" y="10421"/>
                    <a:pt x="7642" y="10421"/>
                  </a:cubicBezTo>
                  <a:cubicBezTo>
                    <a:pt x="7922" y="10901"/>
                    <a:pt x="8644" y="11596"/>
                    <a:pt x="8644" y="13569"/>
                  </a:cubicBezTo>
                  <a:cubicBezTo>
                    <a:pt x="8644" y="15815"/>
                    <a:pt x="6885" y="16328"/>
                    <a:pt x="6885" y="16328"/>
                  </a:cubicBezTo>
                  <a:cubicBezTo>
                    <a:pt x="5768" y="16819"/>
                    <a:pt x="3436" y="17760"/>
                    <a:pt x="3436" y="21000"/>
                  </a:cubicBezTo>
                  <a:cubicBezTo>
                    <a:pt x="3436" y="21000"/>
                    <a:pt x="3436" y="21600"/>
                    <a:pt x="3927" y="21600"/>
                  </a:cubicBezTo>
                  <a:lnTo>
                    <a:pt x="17673" y="21600"/>
                  </a:lnTo>
                  <a:cubicBezTo>
                    <a:pt x="18164" y="21600"/>
                    <a:pt x="18164" y="21000"/>
                    <a:pt x="18164" y="21000"/>
                  </a:cubicBezTo>
                  <a:cubicBezTo>
                    <a:pt x="18164" y="17760"/>
                    <a:pt x="15832" y="16819"/>
                    <a:pt x="14715" y="16328"/>
                  </a:cubicBezTo>
                  <a:moveTo>
                    <a:pt x="19516" y="15006"/>
                  </a:moveTo>
                  <a:cubicBezTo>
                    <a:pt x="19516" y="15006"/>
                    <a:pt x="18416" y="14701"/>
                    <a:pt x="18416" y="12954"/>
                  </a:cubicBezTo>
                  <a:cubicBezTo>
                    <a:pt x="18416" y="11419"/>
                    <a:pt x="18794" y="10879"/>
                    <a:pt x="19017" y="10506"/>
                  </a:cubicBezTo>
                  <a:cubicBezTo>
                    <a:pt x="19017" y="10506"/>
                    <a:pt x="19443" y="9975"/>
                    <a:pt x="19136" y="8435"/>
                  </a:cubicBezTo>
                  <a:cubicBezTo>
                    <a:pt x="19388" y="7760"/>
                    <a:pt x="19900" y="6419"/>
                    <a:pt x="19470" y="5184"/>
                  </a:cubicBezTo>
                  <a:cubicBezTo>
                    <a:pt x="18974" y="3714"/>
                    <a:pt x="18645" y="3327"/>
                    <a:pt x="17860" y="2908"/>
                  </a:cubicBezTo>
                  <a:cubicBezTo>
                    <a:pt x="17591" y="2699"/>
                    <a:pt x="16918" y="2400"/>
                    <a:pt x="16208" y="2400"/>
                  </a:cubicBezTo>
                  <a:cubicBezTo>
                    <a:pt x="15873" y="2400"/>
                    <a:pt x="15531" y="2473"/>
                    <a:pt x="15218" y="2647"/>
                  </a:cubicBezTo>
                  <a:cubicBezTo>
                    <a:pt x="15343" y="3035"/>
                    <a:pt x="15449" y="3420"/>
                    <a:pt x="15525" y="3799"/>
                  </a:cubicBezTo>
                  <a:cubicBezTo>
                    <a:pt x="15537" y="3790"/>
                    <a:pt x="15550" y="3779"/>
                    <a:pt x="15563" y="3770"/>
                  </a:cubicBezTo>
                  <a:cubicBezTo>
                    <a:pt x="15730" y="3657"/>
                    <a:pt x="15948" y="3600"/>
                    <a:pt x="16208" y="3600"/>
                  </a:cubicBezTo>
                  <a:cubicBezTo>
                    <a:pt x="16716" y="3600"/>
                    <a:pt x="17211" y="3825"/>
                    <a:pt x="17332" y="3919"/>
                  </a:cubicBezTo>
                  <a:cubicBezTo>
                    <a:pt x="17375" y="3953"/>
                    <a:pt x="17421" y="3983"/>
                    <a:pt x="17467" y="4008"/>
                  </a:cubicBezTo>
                  <a:cubicBezTo>
                    <a:pt x="17950" y="4265"/>
                    <a:pt x="18131" y="4362"/>
                    <a:pt x="18562" y="5641"/>
                  </a:cubicBezTo>
                  <a:cubicBezTo>
                    <a:pt x="18822" y="6387"/>
                    <a:pt x="18452" y="7378"/>
                    <a:pt x="18253" y="7911"/>
                  </a:cubicBezTo>
                  <a:cubicBezTo>
                    <a:pt x="18161" y="8156"/>
                    <a:pt x="18130" y="8457"/>
                    <a:pt x="18182" y="8718"/>
                  </a:cubicBezTo>
                  <a:cubicBezTo>
                    <a:pt x="18316" y="9392"/>
                    <a:pt x="18254" y="9706"/>
                    <a:pt x="18232" y="9784"/>
                  </a:cubicBezTo>
                  <a:cubicBezTo>
                    <a:pt x="18230" y="9788"/>
                    <a:pt x="18227" y="9793"/>
                    <a:pt x="18224" y="9798"/>
                  </a:cubicBezTo>
                  <a:lnTo>
                    <a:pt x="18191" y="9853"/>
                  </a:lnTo>
                  <a:cubicBezTo>
                    <a:pt x="17926" y="10290"/>
                    <a:pt x="17434" y="11106"/>
                    <a:pt x="17434" y="12954"/>
                  </a:cubicBezTo>
                  <a:cubicBezTo>
                    <a:pt x="17434" y="15019"/>
                    <a:pt x="18570" y="15933"/>
                    <a:pt x="19229" y="16155"/>
                  </a:cubicBezTo>
                  <a:cubicBezTo>
                    <a:pt x="19856" y="16429"/>
                    <a:pt x="20435" y="16859"/>
                    <a:pt x="20582" y="17999"/>
                  </a:cubicBezTo>
                  <a:lnTo>
                    <a:pt x="18459" y="18000"/>
                  </a:lnTo>
                  <a:cubicBezTo>
                    <a:pt x="18647" y="18353"/>
                    <a:pt x="18802" y="18755"/>
                    <a:pt x="18920" y="19200"/>
                  </a:cubicBezTo>
                  <a:lnTo>
                    <a:pt x="21109" y="19199"/>
                  </a:lnTo>
                  <a:cubicBezTo>
                    <a:pt x="21600" y="19199"/>
                    <a:pt x="21600" y="18599"/>
                    <a:pt x="21600" y="18599"/>
                  </a:cubicBezTo>
                  <a:cubicBezTo>
                    <a:pt x="21600" y="16199"/>
                    <a:pt x="20410" y="15388"/>
                    <a:pt x="19516" y="15006"/>
                  </a:cubicBezTo>
                  <a:moveTo>
                    <a:pt x="2371" y="16155"/>
                  </a:moveTo>
                  <a:cubicBezTo>
                    <a:pt x="3030" y="15933"/>
                    <a:pt x="4166" y="15019"/>
                    <a:pt x="4166" y="12954"/>
                  </a:cubicBezTo>
                  <a:cubicBezTo>
                    <a:pt x="4166" y="11106"/>
                    <a:pt x="3673" y="10290"/>
                    <a:pt x="3409" y="9853"/>
                  </a:cubicBezTo>
                  <a:lnTo>
                    <a:pt x="3376" y="9798"/>
                  </a:lnTo>
                  <a:cubicBezTo>
                    <a:pt x="3373" y="9793"/>
                    <a:pt x="3370" y="9788"/>
                    <a:pt x="3367" y="9784"/>
                  </a:cubicBezTo>
                  <a:cubicBezTo>
                    <a:pt x="3346" y="9706"/>
                    <a:pt x="3283" y="9392"/>
                    <a:pt x="3418" y="8718"/>
                  </a:cubicBezTo>
                  <a:cubicBezTo>
                    <a:pt x="3470" y="8457"/>
                    <a:pt x="3439" y="8156"/>
                    <a:pt x="3347" y="7911"/>
                  </a:cubicBezTo>
                  <a:cubicBezTo>
                    <a:pt x="3148" y="7378"/>
                    <a:pt x="2778" y="6387"/>
                    <a:pt x="3038" y="5641"/>
                  </a:cubicBezTo>
                  <a:cubicBezTo>
                    <a:pt x="3469" y="4362"/>
                    <a:pt x="3649" y="4265"/>
                    <a:pt x="4133" y="4008"/>
                  </a:cubicBezTo>
                  <a:cubicBezTo>
                    <a:pt x="4180" y="3983"/>
                    <a:pt x="4225" y="3953"/>
                    <a:pt x="4268" y="3919"/>
                  </a:cubicBezTo>
                  <a:cubicBezTo>
                    <a:pt x="4389" y="3825"/>
                    <a:pt x="4884" y="3600"/>
                    <a:pt x="5392" y="3600"/>
                  </a:cubicBezTo>
                  <a:cubicBezTo>
                    <a:pt x="5636" y="3600"/>
                    <a:pt x="5839" y="3655"/>
                    <a:pt x="6002" y="3755"/>
                  </a:cubicBezTo>
                  <a:cubicBezTo>
                    <a:pt x="6045" y="3548"/>
                    <a:pt x="6096" y="3341"/>
                    <a:pt x="6165" y="3134"/>
                  </a:cubicBezTo>
                  <a:cubicBezTo>
                    <a:pt x="6225" y="2950"/>
                    <a:pt x="6289" y="2793"/>
                    <a:pt x="6351" y="2630"/>
                  </a:cubicBezTo>
                  <a:cubicBezTo>
                    <a:pt x="6046" y="2468"/>
                    <a:pt x="5716" y="2400"/>
                    <a:pt x="5392" y="2400"/>
                  </a:cubicBezTo>
                  <a:cubicBezTo>
                    <a:pt x="4682" y="2400"/>
                    <a:pt x="4009" y="2699"/>
                    <a:pt x="3740" y="2908"/>
                  </a:cubicBezTo>
                  <a:cubicBezTo>
                    <a:pt x="2955" y="3327"/>
                    <a:pt x="2625" y="3714"/>
                    <a:pt x="2130" y="5184"/>
                  </a:cubicBezTo>
                  <a:cubicBezTo>
                    <a:pt x="1700" y="6419"/>
                    <a:pt x="2212" y="7760"/>
                    <a:pt x="2464" y="8435"/>
                  </a:cubicBezTo>
                  <a:cubicBezTo>
                    <a:pt x="2156" y="9975"/>
                    <a:pt x="2583" y="10506"/>
                    <a:pt x="2583" y="10506"/>
                  </a:cubicBezTo>
                  <a:cubicBezTo>
                    <a:pt x="2806" y="10879"/>
                    <a:pt x="3185" y="11419"/>
                    <a:pt x="3185" y="12954"/>
                  </a:cubicBezTo>
                  <a:cubicBezTo>
                    <a:pt x="3185" y="14701"/>
                    <a:pt x="2084" y="15006"/>
                    <a:pt x="2084" y="15006"/>
                  </a:cubicBezTo>
                  <a:cubicBezTo>
                    <a:pt x="1191" y="15388"/>
                    <a:pt x="0" y="16199"/>
                    <a:pt x="0" y="18599"/>
                  </a:cubicBezTo>
                  <a:cubicBezTo>
                    <a:pt x="0" y="18599"/>
                    <a:pt x="0" y="19199"/>
                    <a:pt x="491" y="19199"/>
                  </a:cubicBezTo>
                  <a:lnTo>
                    <a:pt x="2680" y="19200"/>
                  </a:lnTo>
                  <a:cubicBezTo>
                    <a:pt x="2798" y="18755"/>
                    <a:pt x="2952" y="18353"/>
                    <a:pt x="3141" y="18000"/>
                  </a:cubicBezTo>
                  <a:lnTo>
                    <a:pt x="1018" y="17999"/>
                  </a:lnTo>
                  <a:cubicBezTo>
                    <a:pt x="1165" y="16859"/>
                    <a:pt x="1744" y="16429"/>
                    <a:pt x="2371" y="16155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/>
            </a:p>
          </p:txBody>
        </p:sp>
        <p:sp>
          <p:nvSpPr>
            <p:cNvPr id="53" name="Rectangle 18"/>
            <p:cNvSpPr/>
            <p:nvPr/>
          </p:nvSpPr>
          <p:spPr>
            <a:xfrm>
              <a:off x="13228486" y="10306833"/>
              <a:ext cx="2241663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Partners</a:t>
              </a:r>
              <a:endParaRPr lang="en-US" sz="4400" b="1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54" name="TextBox 61"/>
            <p:cNvSpPr txBox="1"/>
            <p:nvPr/>
          </p:nvSpPr>
          <p:spPr>
            <a:xfrm>
              <a:off x="12255529" y="11036873"/>
              <a:ext cx="4187576" cy="10259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4033"/>
                </a:lnSpc>
              </a:pPr>
              <a:r>
                <a:rPr lang="en-US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101 Partners of Embedded Industries</a:t>
              </a:r>
              <a:endParaRPr lang="en-US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</p:grpSp>
      <p:grpSp>
        <p:nvGrpSpPr>
          <p:cNvPr id="6" name="Gruppo 5"/>
          <p:cNvGrpSpPr/>
          <p:nvPr/>
        </p:nvGrpSpPr>
        <p:grpSpPr>
          <a:xfrm>
            <a:off x="16609976" y="9047685"/>
            <a:ext cx="2841685" cy="2671525"/>
            <a:chOff x="16247508" y="9055144"/>
            <a:chExt cx="2841685" cy="2671525"/>
          </a:xfrm>
        </p:grpSpPr>
        <p:sp>
          <p:nvSpPr>
            <p:cNvPr id="45" name="Shape 2946"/>
            <p:cNvSpPr>
              <a:spLocks noChangeAspect="1"/>
            </p:cNvSpPr>
            <p:nvPr/>
          </p:nvSpPr>
          <p:spPr>
            <a:xfrm>
              <a:off x="17112875" y="9055144"/>
              <a:ext cx="1104598" cy="11045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595" y="9980"/>
                  </a:moveTo>
                  <a:cubicBezTo>
                    <a:pt x="19587" y="9894"/>
                    <a:pt x="19575" y="9811"/>
                    <a:pt x="19565" y="9726"/>
                  </a:cubicBezTo>
                  <a:cubicBezTo>
                    <a:pt x="19542" y="9539"/>
                    <a:pt x="19514" y="9355"/>
                    <a:pt x="19480" y="9172"/>
                  </a:cubicBezTo>
                  <a:cubicBezTo>
                    <a:pt x="19463" y="9078"/>
                    <a:pt x="19444" y="8986"/>
                    <a:pt x="19424" y="8893"/>
                  </a:cubicBezTo>
                  <a:cubicBezTo>
                    <a:pt x="19384" y="8712"/>
                    <a:pt x="19337" y="8533"/>
                    <a:pt x="19286" y="8356"/>
                  </a:cubicBezTo>
                  <a:cubicBezTo>
                    <a:pt x="19263" y="8276"/>
                    <a:pt x="19244" y="8195"/>
                    <a:pt x="19218" y="8116"/>
                  </a:cubicBezTo>
                  <a:cubicBezTo>
                    <a:pt x="19143" y="7879"/>
                    <a:pt x="19057" y="7646"/>
                    <a:pt x="18963" y="7418"/>
                  </a:cubicBezTo>
                  <a:cubicBezTo>
                    <a:pt x="18923" y="7321"/>
                    <a:pt x="18876" y="7229"/>
                    <a:pt x="18833" y="7134"/>
                  </a:cubicBezTo>
                  <a:cubicBezTo>
                    <a:pt x="18771" y="6999"/>
                    <a:pt x="18708" y="6865"/>
                    <a:pt x="18640" y="6734"/>
                  </a:cubicBezTo>
                  <a:cubicBezTo>
                    <a:pt x="18580" y="6618"/>
                    <a:pt x="18516" y="6504"/>
                    <a:pt x="18450" y="6391"/>
                  </a:cubicBezTo>
                  <a:cubicBezTo>
                    <a:pt x="18392" y="6291"/>
                    <a:pt x="18331" y="6192"/>
                    <a:pt x="18269" y="6094"/>
                  </a:cubicBezTo>
                  <a:cubicBezTo>
                    <a:pt x="18192" y="5971"/>
                    <a:pt x="18114" y="5849"/>
                    <a:pt x="18031" y="5731"/>
                  </a:cubicBezTo>
                  <a:cubicBezTo>
                    <a:pt x="17986" y="5667"/>
                    <a:pt x="17936" y="5605"/>
                    <a:pt x="17889" y="5541"/>
                  </a:cubicBezTo>
                  <a:cubicBezTo>
                    <a:pt x="17544" y="5080"/>
                    <a:pt x="17159" y="4651"/>
                    <a:pt x="16732" y="4265"/>
                  </a:cubicBezTo>
                  <a:cubicBezTo>
                    <a:pt x="16705" y="4241"/>
                    <a:pt x="16679" y="4216"/>
                    <a:pt x="16652" y="4192"/>
                  </a:cubicBezTo>
                  <a:cubicBezTo>
                    <a:pt x="16499" y="4058"/>
                    <a:pt x="16343" y="3927"/>
                    <a:pt x="16181" y="3803"/>
                  </a:cubicBezTo>
                  <a:cubicBezTo>
                    <a:pt x="16173" y="3796"/>
                    <a:pt x="16165" y="3790"/>
                    <a:pt x="16156" y="3784"/>
                  </a:cubicBezTo>
                  <a:cubicBezTo>
                    <a:pt x="15459" y="3252"/>
                    <a:pt x="14680" y="2821"/>
                    <a:pt x="13842" y="2513"/>
                  </a:cubicBezTo>
                  <a:cubicBezTo>
                    <a:pt x="13592" y="2912"/>
                    <a:pt x="13337" y="3420"/>
                    <a:pt x="13040" y="3590"/>
                  </a:cubicBezTo>
                  <a:cubicBezTo>
                    <a:pt x="12610" y="3835"/>
                    <a:pt x="12641" y="4817"/>
                    <a:pt x="13469" y="4725"/>
                  </a:cubicBezTo>
                  <a:cubicBezTo>
                    <a:pt x="13469" y="4725"/>
                    <a:pt x="13224" y="4970"/>
                    <a:pt x="13469" y="5860"/>
                  </a:cubicBezTo>
                  <a:cubicBezTo>
                    <a:pt x="13715" y="6750"/>
                    <a:pt x="14126" y="6943"/>
                    <a:pt x="15341" y="6443"/>
                  </a:cubicBezTo>
                  <a:cubicBezTo>
                    <a:pt x="15862" y="6228"/>
                    <a:pt x="16258" y="6340"/>
                    <a:pt x="16200" y="6873"/>
                  </a:cubicBezTo>
                  <a:cubicBezTo>
                    <a:pt x="16077" y="8008"/>
                    <a:pt x="15202" y="7960"/>
                    <a:pt x="15862" y="9788"/>
                  </a:cubicBezTo>
                  <a:cubicBezTo>
                    <a:pt x="16261" y="10892"/>
                    <a:pt x="17243" y="11322"/>
                    <a:pt x="17611" y="12181"/>
                  </a:cubicBezTo>
                  <a:cubicBezTo>
                    <a:pt x="17814" y="12653"/>
                    <a:pt x="18591" y="13088"/>
                    <a:pt x="19250" y="13384"/>
                  </a:cubicBezTo>
                  <a:cubicBezTo>
                    <a:pt x="19321" y="13153"/>
                    <a:pt x="19380" y="12917"/>
                    <a:pt x="19432" y="12677"/>
                  </a:cubicBezTo>
                  <a:cubicBezTo>
                    <a:pt x="19452" y="12587"/>
                    <a:pt x="19467" y="12494"/>
                    <a:pt x="19484" y="12402"/>
                  </a:cubicBezTo>
                  <a:cubicBezTo>
                    <a:pt x="19517" y="12224"/>
                    <a:pt x="19545" y="12044"/>
                    <a:pt x="19566" y="11862"/>
                  </a:cubicBezTo>
                  <a:cubicBezTo>
                    <a:pt x="19576" y="11776"/>
                    <a:pt x="19588" y="11691"/>
                    <a:pt x="19596" y="11604"/>
                  </a:cubicBezTo>
                  <a:cubicBezTo>
                    <a:pt x="19620" y="11340"/>
                    <a:pt x="19636" y="11072"/>
                    <a:pt x="19636" y="10800"/>
                  </a:cubicBezTo>
                  <a:cubicBezTo>
                    <a:pt x="19636" y="10523"/>
                    <a:pt x="19620" y="10250"/>
                    <a:pt x="19595" y="9980"/>
                  </a:cubicBezTo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2" y="982"/>
                    <a:pt x="20618" y="5377"/>
                    <a:pt x="20618" y="10800"/>
                  </a:cubicBezTo>
                  <a:cubicBezTo>
                    <a:pt x="20618" y="16223"/>
                    <a:pt x="16222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6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8407" y="9726"/>
                  </a:moveTo>
                  <a:cubicBezTo>
                    <a:pt x="8468" y="9020"/>
                    <a:pt x="9603" y="8284"/>
                    <a:pt x="10370" y="7947"/>
                  </a:cubicBezTo>
                  <a:cubicBezTo>
                    <a:pt x="11137" y="7609"/>
                    <a:pt x="11843" y="7486"/>
                    <a:pt x="11751" y="6903"/>
                  </a:cubicBezTo>
                  <a:cubicBezTo>
                    <a:pt x="11659" y="6320"/>
                    <a:pt x="11444" y="5891"/>
                    <a:pt x="10248" y="5891"/>
                  </a:cubicBezTo>
                  <a:cubicBezTo>
                    <a:pt x="9051" y="5891"/>
                    <a:pt x="9573" y="7486"/>
                    <a:pt x="8591" y="6535"/>
                  </a:cubicBezTo>
                  <a:cubicBezTo>
                    <a:pt x="7609" y="5584"/>
                    <a:pt x="8805" y="5830"/>
                    <a:pt x="9296" y="5615"/>
                  </a:cubicBezTo>
                  <a:cubicBezTo>
                    <a:pt x="9787" y="5400"/>
                    <a:pt x="10278" y="4510"/>
                    <a:pt x="9419" y="4449"/>
                  </a:cubicBezTo>
                  <a:cubicBezTo>
                    <a:pt x="8560" y="4388"/>
                    <a:pt x="8744" y="4817"/>
                    <a:pt x="8069" y="4572"/>
                  </a:cubicBezTo>
                  <a:cubicBezTo>
                    <a:pt x="7394" y="4326"/>
                    <a:pt x="7087" y="5431"/>
                    <a:pt x="6658" y="5277"/>
                  </a:cubicBezTo>
                  <a:cubicBezTo>
                    <a:pt x="6373" y="5176"/>
                    <a:pt x="5613" y="4605"/>
                    <a:pt x="5110" y="4044"/>
                  </a:cubicBezTo>
                  <a:cubicBezTo>
                    <a:pt x="4094" y="4900"/>
                    <a:pt x="3277" y="5982"/>
                    <a:pt x="2729" y="7212"/>
                  </a:cubicBezTo>
                  <a:cubicBezTo>
                    <a:pt x="2875" y="8862"/>
                    <a:pt x="3774" y="9726"/>
                    <a:pt x="3774" y="9726"/>
                  </a:cubicBezTo>
                  <a:cubicBezTo>
                    <a:pt x="3774" y="9726"/>
                    <a:pt x="4234" y="10800"/>
                    <a:pt x="6995" y="12119"/>
                  </a:cubicBezTo>
                  <a:cubicBezTo>
                    <a:pt x="6995" y="12119"/>
                    <a:pt x="7517" y="12150"/>
                    <a:pt x="6903" y="11536"/>
                  </a:cubicBezTo>
                  <a:cubicBezTo>
                    <a:pt x="6290" y="10923"/>
                    <a:pt x="5615" y="10156"/>
                    <a:pt x="6382" y="9757"/>
                  </a:cubicBezTo>
                  <a:cubicBezTo>
                    <a:pt x="7149" y="9358"/>
                    <a:pt x="7364" y="9389"/>
                    <a:pt x="7548" y="10125"/>
                  </a:cubicBezTo>
                  <a:cubicBezTo>
                    <a:pt x="7732" y="10861"/>
                    <a:pt x="8345" y="10432"/>
                    <a:pt x="8407" y="9726"/>
                  </a:cubicBezTo>
                  <a:moveTo>
                    <a:pt x="16246" y="12871"/>
                  </a:moveTo>
                  <a:cubicBezTo>
                    <a:pt x="15893" y="13086"/>
                    <a:pt x="15908" y="13561"/>
                    <a:pt x="16200" y="13822"/>
                  </a:cubicBezTo>
                  <a:cubicBezTo>
                    <a:pt x="16491" y="14083"/>
                    <a:pt x="17074" y="14420"/>
                    <a:pt x="17258" y="13822"/>
                  </a:cubicBezTo>
                  <a:cubicBezTo>
                    <a:pt x="17442" y="13224"/>
                    <a:pt x="16599" y="12656"/>
                    <a:pt x="16246" y="12871"/>
                  </a:cubicBezTo>
                  <a:moveTo>
                    <a:pt x="12027" y="12948"/>
                  </a:moveTo>
                  <a:cubicBezTo>
                    <a:pt x="10984" y="12058"/>
                    <a:pt x="11107" y="11659"/>
                    <a:pt x="9787" y="11659"/>
                  </a:cubicBezTo>
                  <a:cubicBezTo>
                    <a:pt x="8468" y="11659"/>
                    <a:pt x="7640" y="11966"/>
                    <a:pt x="7977" y="13807"/>
                  </a:cubicBezTo>
                  <a:cubicBezTo>
                    <a:pt x="8315" y="15648"/>
                    <a:pt x="9296" y="14819"/>
                    <a:pt x="9205" y="16231"/>
                  </a:cubicBezTo>
                  <a:cubicBezTo>
                    <a:pt x="9112" y="17642"/>
                    <a:pt x="9450" y="17949"/>
                    <a:pt x="9665" y="18286"/>
                  </a:cubicBezTo>
                  <a:cubicBezTo>
                    <a:pt x="9880" y="18624"/>
                    <a:pt x="10524" y="19606"/>
                    <a:pt x="10769" y="18225"/>
                  </a:cubicBezTo>
                  <a:cubicBezTo>
                    <a:pt x="11015" y="16844"/>
                    <a:pt x="11475" y="16077"/>
                    <a:pt x="11996" y="15402"/>
                  </a:cubicBezTo>
                  <a:cubicBezTo>
                    <a:pt x="12518" y="14727"/>
                    <a:pt x="13070" y="13837"/>
                    <a:pt x="12027" y="12948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>
                <a:solidFill>
                  <a:schemeClr val="tx2"/>
                </a:solidFill>
              </a:endParaRPr>
            </a:p>
          </p:txBody>
        </p:sp>
        <p:sp>
          <p:nvSpPr>
            <p:cNvPr id="51" name="Rectangle 18"/>
            <p:cNvSpPr/>
            <p:nvPr/>
          </p:nvSpPr>
          <p:spPr>
            <a:xfrm>
              <a:off x="16326564" y="10306966"/>
              <a:ext cx="268357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Countries</a:t>
              </a:r>
              <a:endParaRPr lang="en-US" sz="4400" b="1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56" name="TextBox 61"/>
            <p:cNvSpPr txBox="1"/>
            <p:nvPr/>
          </p:nvSpPr>
          <p:spPr>
            <a:xfrm>
              <a:off x="16247508" y="11003408"/>
              <a:ext cx="2841685" cy="7232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4033"/>
                </a:lnSpc>
              </a:pPr>
              <a:r>
                <a:rPr lang="en-US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16 European Countries</a:t>
              </a:r>
            </a:p>
          </p:txBody>
        </p:sp>
      </p:grpSp>
      <p:grpSp>
        <p:nvGrpSpPr>
          <p:cNvPr id="7" name="Gruppo 6"/>
          <p:cNvGrpSpPr/>
          <p:nvPr/>
        </p:nvGrpSpPr>
        <p:grpSpPr>
          <a:xfrm>
            <a:off x="19796707" y="9092037"/>
            <a:ext cx="2841685" cy="2350818"/>
            <a:chOff x="19445072" y="9047685"/>
            <a:chExt cx="2841685" cy="2350818"/>
          </a:xfrm>
        </p:grpSpPr>
        <p:sp>
          <p:nvSpPr>
            <p:cNvPr id="46" name="Shape 2795"/>
            <p:cNvSpPr/>
            <p:nvPr/>
          </p:nvSpPr>
          <p:spPr>
            <a:xfrm>
              <a:off x="20312427" y="9047685"/>
              <a:ext cx="1106980" cy="11069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836" y="20613"/>
                  </a:moveTo>
                  <a:cubicBezTo>
                    <a:pt x="4502" y="20613"/>
                    <a:pt x="988" y="17098"/>
                    <a:pt x="988" y="12764"/>
                  </a:cubicBezTo>
                  <a:cubicBezTo>
                    <a:pt x="988" y="8429"/>
                    <a:pt x="4502" y="4915"/>
                    <a:pt x="8836" y="4915"/>
                  </a:cubicBezTo>
                  <a:cubicBezTo>
                    <a:pt x="13171" y="4915"/>
                    <a:pt x="16685" y="8429"/>
                    <a:pt x="16685" y="12764"/>
                  </a:cubicBezTo>
                  <a:cubicBezTo>
                    <a:pt x="16685" y="17098"/>
                    <a:pt x="13171" y="20613"/>
                    <a:pt x="8836" y="20613"/>
                  </a:cubicBezTo>
                  <a:moveTo>
                    <a:pt x="8836" y="3927"/>
                  </a:moveTo>
                  <a:cubicBezTo>
                    <a:pt x="3956" y="3927"/>
                    <a:pt x="0" y="7884"/>
                    <a:pt x="0" y="12764"/>
                  </a:cubicBezTo>
                  <a:cubicBezTo>
                    <a:pt x="0" y="17644"/>
                    <a:pt x="3956" y="21600"/>
                    <a:pt x="8836" y="21600"/>
                  </a:cubicBezTo>
                  <a:cubicBezTo>
                    <a:pt x="13717" y="21600"/>
                    <a:pt x="17673" y="17644"/>
                    <a:pt x="17673" y="12764"/>
                  </a:cubicBezTo>
                  <a:cubicBezTo>
                    <a:pt x="17673" y="7884"/>
                    <a:pt x="13717" y="3927"/>
                    <a:pt x="8836" y="3927"/>
                  </a:cubicBezTo>
                  <a:moveTo>
                    <a:pt x="12764" y="0"/>
                  </a:moveTo>
                  <a:cubicBezTo>
                    <a:pt x="9919" y="0"/>
                    <a:pt x="7395" y="1349"/>
                    <a:pt x="5780" y="3437"/>
                  </a:cubicBezTo>
                  <a:cubicBezTo>
                    <a:pt x="6324" y="3259"/>
                    <a:pt x="6890" y="3132"/>
                    <a:pt x="7472" y="3051"/>
                  </a:cubicBezTo>
                  <a:cubicBezTo>
                    <a:pt x="8868" y="1774"/>
                    <a:pt x="10722" y="987"/>
                    <a:pt x="12764" y="987"/>
                  </a:cubicBezTo>
                  <a:cubicBezTo>
                    <a:pt x="17098" y="987"/>
                    <a:pt x="20612" y="4502"/>
                    <a:pt x="20612" y="8836"/>
                  </a:cubicBezTo>
                  <a:cubicBezTo>
                    <a:pt x="20612" y="10878"/>
                    <a:pt x="19827" y="12732"/>
                    <a:pt x="18549" y="14128"/>
                  </a:cubicBezTo>
                  <a:cubicBezTo>
                    <a:pt x="18468" y="14710"/>
                    <a:pt x="18341" y="15276"/>
                    <a:pt x="18163" y="15821"/>
                  </a:cubicBezTo>
                  <a:cubicBezTo>
                    <a:pt x="20250" y="14204"/>
                    <a:pt x="21600" y="11681"/>
                    <a:pt x="21600" y="8836"/>
                  </a:cubicBezTo>
                  <a:cubicBezTo>
                    <a:pt x="21600" y="3956"/>
                    <a:pt x="17644" y="0"/>
                    <a:pt x="12764" y="0"/>
                  </a:cubicBezTo>
                  <a:moveTo>
                    <a:pt x="9292" y="10539"/>
                  </a:moveTo>
                  <a:cubicBezTo>
                    <a:pt x="9702" y="10539"/>
                    <a:pt x="10080" y="10712"/>
                    <a:pt x="10426" y="11057"/>
                  </a:cubicBezTo>
                  <a:lnTo>
                    <a:pt x="10798" y="10320"/>
                  </a:lnTo>
                  <a:cubicBezTo>
                    <a:pt x="10307" y="9985"/>
                    <a:pt x="9826" y="9817"/>
                    <a:pt x="9356" y="9817"/>
                  </a:cubicBezTo>
                  <a:cubicBezTo>
                    <a:pt x="8708" y="9817"/>
                    <a:pt x="8176" y="10026"/>
                    <a:pt x="7761" y="10441"/>
                  </a:cubicBezTo>
                  <a:cubicBezTo>
                    <a:pt x="7404" y="10804"/>
                    <a:pt x="7158" y="11296"/>
                    <a:pt x="7023" y="11917"/>
                  </a:cubicBezTo>
                  <a:lnTo>
                    <a:pt x="6594" y="11917"/>
                  </a:lnTo>
                  <a:lnTo>
                    <a:pt x="6384" y="12435"/>
                  </a:lnTo>
                  <a:lnTo>
                    <a:pt x="6967" y="12435"/>
                  </a:lnTo>
                  <a:cubicBezTo>
                    <a:pt x="6961" y="12495"/>
                    <a:pt x="6957" y="12549"/>
                    <a:pt x="6955" y="12598"/>
                  </a:cubicBezTo>
                  <a:cubicBezTo>
                    <a:pt x="6952" y="12646"/>
                    <a:pt x="6950" y="12690"/>
                    <a:pt x="6950" y="12727"/>
                  </a:cubicBezTo>
                  <a:cubicBezTo>
                    <a:pt x="6950" y="12776"/>
                    <a:pt x="6952" y="12822"/>
                    <a:pt x="6955" y="12865"/>
                  </a:cubicBezTo>
                  <a:cubicBezTo>
                    <a:pt x="6957" y="12908"/>
                    <a:pt x="6961" y="12949"/>
                    <a:pt x="6967" y="12987"/>
                  </a:cubicBezTo>
                  <a:lnTo>
                    <a:pt x="6602" y="12987"/>
                  </a:lnTo>
                  <a:lnTo>
                    <a:pt x="6384" y="13497"/>
                  </a:lnTo>
                  <a:lnTo>
                    <a:pt x="7007" y="13497"/>
                  </a:lnTo>
                  <a:cubicBezTo>
                    <a:pt x="7093" y="14146"/>
                    <a:pt x="7313" y="14662"/>
                    <a:pt x="7663" y="15045"/>
                  </a:cubicBezTo>
                  <a:cubicBezTo>
                    <a:pt x="8068" y="15489"/>
                    <a:pt x="8633" y="15710"/>
                    <a:pt x="9356" y="15710"/>
                  </a:cubicBezTo>
                  <a:cubicBezTo>
                    <a:pt x="9805" y="15710"/>
                    <a:pt x="10212" y="15591"/>
                    <a:pt x="10579" y="15354"/>
                  </a:cubicBezTo>
                  <a:lnTo>
                    <a:pt x="10579" y="14454"/>
                  </a:lnTo>
                  <a:cubicBezTo>
                    <a:pt x="10374" y="14643"/>
                    <a:pt x="10191" y="14778"/>
                    <a:pt x="10029" y="14859"/>
                  </a:cubicBezTo>
                  <a:cubicBezTo>
                    <a:pt x="9850" y="14945"/>
                    <a:pt x="9626" y="14989"/>
                    <a:pt x="9356" y="14989"/>
                  </a:cubicBezTo>
                  <a:cubicBezTo>
                    <a:pt x="8940" y="14989"/>
                    <a:pt x="8611" y="14834"/>
                    <a:pt x="8368" y="14527"/>
                  </a:cubicBezTo>
                  <a:cubicBezTo>
                    <a:pt x="8158" y="14279"/>
                    <a:pt x="8020" y="13935"/>
                    <a:pt x="7955" y="13497"/>
                  </a:cubicBezTo>
                  <a:lnTo>
                    <a:pt x="9583" y="13497"/>
                  </a:lnTo>
                  <a:lnTo>
                    <a:pt x="9786" y="12987"/>
                  </a:lnTo>
                  <a:lnTo>
                    <a:pt x="7914" y="12987"/>
                  </a:lnTo>
                  <a:cubicBezTo>
                    <a:pt x="7909" y="12960"/>
                    <a:pt x="7906" y="12876"/>
                    <a:pt x="7906" y="12735"/>
                  </a:cubicBezTo>
                  <a:lnTo>
                    <a:pt x="7906" y="12549"/>
                  </a:lnTo>
                  <a:cubicBezTo>
                    <a:pt x="7906" y="12500"/>
                    <a:pt x="7909" y="12462"/>
                    <a:pt x="7914" y="12435"/>
                  </a:cubicBezTo>
                  <a:lnTo>
                    <a:pt x="9899" y="12435"/>
                  </a:lnTo>
                  <a:lnTo>
                    <a:pt x="10110" y="11917"/>
                  </a:lnTo>
                  <a:lnTo>
                    <a:pt x="7972" y="11917"/>
                  </a:lnTo>
                  <a:cubicBezTo>
                    <a:pt x="8042" y="11539"/>
                    <a:pt x="8179" y="11222"/>
                    <a:pt x="8384" y="10968"/>
                  </a:cubicBezTo>
                  <a:cubicBezTo>
                    <a:pt x="8627" y="10682"/>
                    <a:pt x="8929" y="10539"/>
                    <a:pt x="9292" y="10539"/>
                  </a:cubicBezTo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/>
            </a:p>
          </p:txBody>
        </p:sp>
        <p:sp>
          <p:nvSpPr>
            <p:cNvPr id="50" name="Rectangle 18"/>
            <p:cNvSpPr/>
            <p:nvPr/>
          </p:nvSpPr>
          <p:spPr>
            <a:xfrm>
              <a:off x="19790119" y="10306833"/>
              <a:ext cx="215159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Budget</a:t>
              </a:r>
              <a:endParaRPr lang="en-US" sz="4400" b="1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57" name="TextBox 61"/>
            <p:cNvSpPr txBox="1"/>
            <p:nvPr/>
          </p:nvSpPr>
          <p:spPr>
            <a:xfrm>
              <a:off x="19445072" y="11036873"/>
              <a:ext cx="2841685" cy="3616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ts val="4033"/>
                </a:lnSpc>
              </a:pPr>
              <a:r>
                <a:rPr lang="en-US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~ 94 M€</a:t>
              </a:r>
              <a:endParaRPr lang="en-US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522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4098879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References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Shape 2783"/>
          <p:cNvSpPr/>
          <p:nvPr/>
        </p:nvSpPr>
        <p:spPr>
          <a:xfrm>
            <a:off x="17559308" y="2877283"/>
            <a:ext cx="594258" cy="5132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1723705" y="3390506"/>
            <a:ext cx="217243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solidFill>
                  <a:srgbClr val="222222"/>
                </a:solidFill>
                <a:latin typeface="Arial" charset="0"/>
              </a:rPr>
              <a:t>[1] </a:t>
            </a:r>
            <a:r>
              <a:rPr lang="it-IT" dirty="0" err="1" smtClean="0">
                <a:solidFill>
                  <a:srgbClr val="222222"/>
                </a:solidFill>
                <a:latin typeface="Arial" charset="0"/>
              </a:rPr>
              <a:t>Vestal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, Steve. "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Preemptive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 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scheduling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 of multi-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criticality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 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systems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 with 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varying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 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degrees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 of 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execution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 time 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assurance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." </a:t>
            </a:r>
            <a:r>
              <a:rPr lang="it-IT" i="1" dirty="0">
                <a:solidFill>
                  <a:srgbClr val="222222"/>
                </a:solidFill>
                <a:latin typeface="Arial" charset="0"/>
              </a:rPr>
              <a:t>Real-Time Systems Symposium, 2007. RTSS 2007. 28th IEEE International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. IEEE, 2007.</a:t>
            </a:r>
            <a:endParaRPr lang="en-US" dirty="0"/>
          </a:p>
        </p:txBody>
      </p:sp>
      <p:sp>
        <p:nvSpPr>
          <p:cNvPr id="3" name="Rettangolo 2"/>
          <p:cNvSpPr/>
          <p:nvPr/>
        </p:nvSpPr>
        <p:spPr>
          <a:xfrm>
            <a:off x="1723705" y="4870164"/>
            <a:ext cx="2172433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solidFill>
                  <a:srgbClr val="222222"/>
                </a:solidFill>
                <a:latin typeface="Arial" charset="0"/>
              </a:rPr>
              <a:t>[2] Ernst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, 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Rolf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, and Marco Di Natale. "Mixed 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Criticality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 Systems—A 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History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 of </a:t>
            </a:r>
            <a:r>
              <a:rPr lang="it-IT" dirty="0" err="1">
                <a:solidFill>
                  <a:srgbClr val="222222"/>
                </a:solidFill>
                <a:latin typeface="Arial" charset="0"/>
              </a:rPr>
              <a:t>Misconceptions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?." </a:t>
            </a:r>
            <a:r>
              <a:rPr lang="it-IT" i="1" dirty="0">
                <a:solidFill>
                  <a:srgbClr val="222222"/>
                </a:solidFill>
                <a:latin typeface="Arial" charset="0"/>
              </a:rPr>
              <a:t>IEEE Design &amp; Test</a:t>
            </a:r>
            <a:r>
              <a:rPr lang="it-IT" dirty="0">
                <a:solidFill>
                  <a:srgbClr val="222222"/>
                </a:solidFill>
                <a:latin typeface="Arial" charset="0"/>
              </a:rPr>
              <a:t> 33.5 (2016): 65-74.</a:t>
            </a:r>
            <a:endParaRPr lang="en-US" dirty="0"/>
          </a:p>
        </p:txBody>
      </p:sp>
      <p:sp>
        <p:nvSpPr>
          <p:cNvPr id="6" name="Rettangolo 5"/>
          <p:cNvSpPr/>
          <p:nvPr/>
        </p:nvSpPr>
        <p:spPr>
          <a:xfrm>
            <a:off x="1794029" y="6349822"/>
            <a:ext cx="216540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latin typeface="Arial" charset="0"/>
                <a:ea typeface="Arial" charset="0"/>
                <a:cs typeface="Arial" charset="0"/>
              </a:rPr>
              <a:t>[3] Global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scheduling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 in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multiprocessor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 real-time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systems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. </a:t>
            </a:r>
            <a:r>
              <a:rPr lang="it-IT" dirty="0" smtClean="0">
                <a:latin typeface="Arial" charset="0"/>
                <a:ea typeface="Arial" charset="0"/>
                <a:cs typeface="Arial" charset="0"/>
              </a:rPr>
              <a:t>Alessandra Melani, </a:t>
            </a:r>
            <a:r>
              <a:rPr lang="it-IT" dirty="0" err="1" smtClean="0">
                <a:latin typeface="Arial" charset="0"/>
                <a:ea typeface="Arial" charset="0"/>
                <a:cs typeface="Arial" charset="0"/>
              </a:rPr>
              <a:t>Retis</a:t>
            </a:r>
            <a:r>
              <a:rPr lang="it-IT" dirty="0" smtClean="0">
                <a:latin typeface="Arial" charset="0"/>
                <a:ea typeface="Arial" charset="0"/>
                <a:cs typeface="Arial" charset="0"/>
              </a:rPr>
              <a:t>. </a:t>
            </a:r>
            <a:endParaRPr lang="it-IT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1723705" y="7310935"/>
            <a:ext cx="2172433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latin typeface="Arial" charset="0"/>
                <a:ea typeface="Arial" charset="0"/>
                <a:cs typeface="Arial" charset="0"/>
              </a:rPr>
              <a:t>[4] </a:t>
            </a:r>
            <a:r>
              <a:rPr lang="it-IT" dirty="0" err="1" smtClean="0">
                <a:latin typeface="Arial" charset="0"/>
                <a:ea typeface="Arial" charset="0"/>
                <a:cs typeface="Arial" charset="0"/>
              </a:rPr>
              <a:t>Artemis</a:t>
            </a:r>
            <a:r>
              <a:rPr lang="it-IT" dirty="0" smtClean="0">
                <a:latin typeface="Arial" charset="0"/>
                <a:ea typeface="Arial" charset="0"/>
                <a:cs typeface="Arial" charset="0"/>
              </a:rPr>
              <a:t> EMC2 </a:t>
            </a:r>
            <a:r>
              <a:rPr lang="it-IT" dirty="0" err="1" smtClean="0">
                <a:latin typeface="Arial" charset="0"/>
                <a:ea typeface="Arial" charset="0"/>
                <a:cs typeface="Arial" charset="0"/>
              </a:rPr>
              <a:t>European</a:t>
            </a:r>
            <a:r>
              <a:rPr lang="it-IT" dirty="0" smtClean="0">
                <a:latin typeface="Arial" charset="0"/>
                <a:ea typeface="Arial" charset="0"/>
                <a:cs typeface="Arial" charset="0"/>
              </a:rPr>
              <a:t> Project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. http://www.artemis-emc2.eu</a:t>
            </a:r>
            <a:r>
              <a:rPr lang="it-IT" dirty="0" smtClean="0">
                <a:latin typeface="Arial" charset="0"/>
                <a:ea typeface="Arial" charset="0"/>
                <a:cs typeface="Arial" charset="0"/>
              </a:rPr>
              <a:t>/.</a:t>
            </a:r>
            <a:endParaRPr lang="it-IT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1794029" y="8333008"/>
            <a:ext cx="216540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latin typeface="Arial" charset="0"/>
                <a:ea typeface="Arial" charset="0"/>
                <a:cs typeface="Arial" charset="0"/>
              </a:rPr>
              <a:t>[5] </a:t>
            </a:r>
            <a:r>
              <a:rPr lang="it-IT" dirty="0" err="1" smtClean="0">
                <a:latin typeface="Arial" charset="0"/>
                <a:ea typeface="Arial" charset="0"/>
                <a:cs typeface="Arial" charset="0"/>
              </a:rPr>
              <a:t>Pikeos</a:t>
            </a:r>
            <a:r>
              <a:rPr lang="it-IT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safe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 real-time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scheduling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.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adaptive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 time-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partitioning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scheduler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 for en 50128 certi ed multi-core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platforms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. SYSGO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Whitepaper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. </a:t>
            </a:r>
          </a:p>
        </p:txBody>
      </p:sp>
      <p:sp>
        <p:nvSpPr>
          <p:cNvPr id="9" name="Rettangolo 8"/>
          <p:cNvSpPr/>
          <p:nvPr/>
        </p:nvSpPr>
        <p:spPr>
          <a:xfrm>
            <a:off x="1794029" y="9751706"/>
            <a:ext cx="216540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latin typeface="Arial" charset="0"/>
                <a:ea typeface="Arial" charset="0"/>
                <a:cs typeface="Arial" charset="0"/>
              </a:rPr>
              <a:t>[7] Marc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Fumey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 Xavier Jean, Marc Gatti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Guy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Berthon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. The use of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multicore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 processors in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airborne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systems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 (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mulcors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), 2012.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https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://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www.easa.europa.eu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/ 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document-library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/</a:t>
            </a:r>
            <a:r>
              <a:rPr lang="it-IT" dirty="0" err="1">
                <a:latin typeface="Arial" charset="0"/>
                <a:ea typeface="Arial" charset="0"/>
                <a:cs typeface="Arial" charset="0"/>
              </a:rPr>
              <a:t>research-projects</a:t>
            </a:r>
            <a:r>
              <a:rPr lang="it-IT" dirty="0">
                <a:latin typeface="Arial" charset="0"/>
                <a:ea typeface="Arial" charset="0"/>
                <a:cs typeface="Arial" charset="0"/>
              </a:rPr>
              <a:t>/easa20116. </a:t>
            </a:r>
          </a:p>
        </p:txBody>
      </p:sp>
    </p:spTree>
    <p:extLst>
      <p:ext uri="{BB962C8B-B14F-4D97-AF65-F5344CB8AC3E}">
        <p14:creationId xmlns:p14="http://schemas.microsoft.com/office/powerpoint/2010/main" val="19303347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5035033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Contributions</a:t>
            </a:r>
            <a:endParaRPr lang="en-US" sz="6400" b="1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" name="Rectangle 1"/>
          <p:cNvSpPr>
            <a:spLocks/>
          </p:cNvSpPr>
          <p:nvPr/>
        </p:nvSpPr>
        <p:spPr bwMode="auto">
          <a:xfrm>
            <a:off x="1749425" y="666698"/>
            <a:ext cx="211436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Motivation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99"/>
          <p:cNvSpPr/>
          <p:nvPr/>
        </p:nvSpPr>
        <p:spPr>
          <a:xfrm>
            <a:off x="2946114" y="5627957"/>
            <a:ext cx="3202600" cy="3203436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03"/>
          <p:cNvSpPr/>
          <p:nvPr/>
        </p:nvSpPr>
        <p:spPr>
          <a:xfrm>
            <a:off x="8079222" y="5627957"/>
            <a:ext cx="3202600" cy="3203436"/>
          </a:xfrm>
          <a:prstGeom prst="ellipse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06"/>
          <p:cNvSpPr/>
          <p:nvPr/>
        </p:nvSpPr>
        <p:spPr>
          <a:xfrm>
            <a:off x="13212336" y="5627957"/>
            <a:ext cx="3202600" cy="3203436"/>
          </a:xfrm>
          <a:prstGeom prst="ellipse">
            <a:avLst/>
          </a:prstGeom>
          <a:solidFill>
            <a:schemeClr val="accent6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10"/>
          <p:cNvSpPr/>
          <p:nvPr/>
        </p:nvSpPr>
        <p:spPr>
          <a:xfrm>
            <a:off x="18345446" y="5627957"/>
            <a:ext cx="3202600" cy="3203436"/>
          </a:xfrm>
          <a:prstGeom prst="ellipse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ttangolo 22"/>
          <p:cNvSpPr/>
          <p:nvPr/>
        </p:nvSpPr>
        <p:spPr>
          <a:xfrm>
            <a:off x="2020480" y="2858814"/>
            <a:ext cx="2033669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4400" b="1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Framework</a:t>
            </a:r>
            <a:r>
              <a:rPr lang="en-US" sz="4400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 for optimized </a:t>
            </a:r>
            <a:r>
              <a:rPr lang="en-US" sz="4400" b="1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partitioning</a:t>
            </a:r>
            <a:r>
              <a:rPr lang="en-US" sz="4400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,  </a:t>
            </a:r>
            <a:r>
              <a:rPr lang="en-US" sz="4400" b="1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allocation and scheduling </a:t>
            </a:r>
            <a:r>
              <a:rPr lang="en-US" sz="4400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of tasks on </a:t>
            </a:r>
            <a:r>
              <a:rPr lang="en-US" sz="4400" b="1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multi-core </a:t>
            </a:r>
            <a:r>
              <a:rPr lang="en-US" sz="4400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systems</a:t>
            </a:r>
            <a:r>
              <a:rPr lang="en-US" sz="4400" b="1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.</a:t>
            </a:r>
          </a:p>
          <a:p>
            <a:pPr algn="just"/>
            <a:r>
              <a:rPr lang="en-US" sz="4400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Enable </a:t>
            </a:r>
            <a:r>
              <a:rPr lang="en-US" sz="4400" b="1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Code Generate </a:t>
            </a:r>
            <a:r>
              <a:rPr lang="en-US" sz="4400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from </a:t>
            </a:r>
            <a:r>
              <a:rPr lang="en-US" sz="4400" b="1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Mix-Critical</a:t>
            </a:r>
            <a:r>
              <a:rPr lang="en-US" sz="4400" dirty="0" smtClean="0">
                <a:solidFill>
                  <a:schemeClr val="tx2"/>
                </a:solidFill>
                <a:latin typeface="Gill Sans" charset="0"/>
                <a:ea typeface="Gill Sans" charset="0"/>
                <a:cs typeface="Gill Sans" charset="0"/>
              </a:rPr>
              <a:t> models.</a:t>
            </a:r>
            <a:endParaRPr lang="en-US" sz="4400" dirty="0">
              <a:solidFill>
                <a:schemeClr val="tx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4" name="Shape 2645"/>
          <p:cNvSpPr/>
          <p:nvPr/>
        </p:nvSpPr>
        <p:spPr>
          <a:xfrm>
            <a:off x="3702639" y="6615293"/>
            <a:ext cx="1689548" cy="12287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5" name="Shape 2783"/>
          <p:cNvSpPr>
            <a:spLocks noChangeAspect="1"/>
          </p:cNvSpPr>
          <p:nvPr/>
        </p:nvSpPr>
        <p:spPr>
          <a:xfrm>
            <a:off x="8971890" y="6615293"/>
            <a:ext cx="1417263" cy="122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6" name="Shape 2590"/>
          <p:cNvSpPr>
            <a:spLocks noChangeAspect="1"/>
          </p:cNvSpPr>
          <p:nvPr/>
        </p:nvSpPr>
        <p:spPr>
          <a:xfrm>
            <a:off x="14201635" y="6615293"/>
            <a:ext cx="1224000" cy="122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7855" y="6382"/>
                </a:moveTo>
                <a:cubicBezTo>
                  <a:pt x="7313" y="6382"/>
                  <a:pt x="6873" y="5943"/>
                  <a:pt x="6873" y="5400"/>
                </a:cubicBezTo>
                <a:cubicBezTo>
                  <a:pt x="6873" y="4858"/>
                  <a:pt x="7313" y="4418"/>
                  <a:pt x="7855" y="4418"/>
                </a:cubicBezTo>
                <a:cubicBezTo>
                  <a:pt x="8396" y="4418"/>
                  <a:pt x="8836" y="4858"/>
                  <a:pt x="8836" y="5400"/>
                </a:cubicBezTo>
                <a:cubicBezTo>
                  <a:pt x="8836" y="5943"/>
                  <a:pt x="8396" y="6382"/>
                  <a:pt x="7855" y="6382"/>
                </a:cubicBezTo>
                <a:moveTo>
                  <a:pt x="18164" y="4909"/>
                </a:moveTo>
                <a:lnTo>
                  <a:pt x="9749" y="4909"/>
                </a:lnTo>
                <a:cubicBezTo>
                  <a:pt x="9530" y="4064"/>
                  <a:pt x="8768" y="3436"/>
                  <a:pt x="7855" y="3436"/>
                </a:cubicBezTo>
                <a:cubicBezTo>
                  <a:pt x="6941" y="3436"/>
                  <a:pt x="6180" y="4064"/>
                  <a:pt x="5960" y="4909"/>
                </a:cubicBezTo>
                <a:lnTo>
                  <a:pt x="3436" y="4909"/>
                </a:lnTo>
                <a:cubicBezTo>
                  <a:pt x="3165" y="4909"/>
                  <a:pt x="2945" y="5129"/>
                  <a:pt x="2945" y="5400"/>
                </a:cubicBezTo>
                <a:cubicBezTo>
                  <a:pt x="2945" y="5672"/>
                  <a:pt x="3165" y="5891"/>
                  <a:pt x="3436" y="5891"/>
                </a:cubicBezTo>
                <a:lnTo>
                  <a:pt x="5960" y="5891"/>
                </a:lnTo>
                <a:cubicBezTo>
                  <a:pt x="6180" y="6737"/>
                  <a:pt x="6941" y="7364"/>
                  <a:pt x="7855" y="7364"/>
                </a:cubicBezTo>
                <a:cubicBezTo>
                  <a:pt x="8768" y="7364"/>
                  <a:pt x="9530" y="6737"/>
                  <a:pt x="9749" y="5891"/>
                </a:cubicBezTo>
                <a:lnTo>
                  <a:pt x="18164" y="5891"/>
                </a:lnTo>
                <a:cubicBezTo>
                  <a:pt x="18435" y="5891"/>
                  <a:pt x="18655" y="5672"/>
                  <a:pt x="18655" y="5400"/>
                </a:cubicBezTo>
                <a:cubicBezTo>
                  <a:pt x="18655" y="5129"/>
                  <a:pt x="18435" y="4909"/>
                  <a:pt x="18164" y="4909"/>
                </a:cubicBezTo>
                <a:moveTo>
                  <a:pt x="14727" y="11782"/>
                </a:moveTo>
                <a:cubicBezTo>
                  <a:pt x="14186" y="11782"/>
                  <a:pt x="13745" y="11342"/>
                  <a:pt x="13745" y="10800"/>
                </a:cubicBezTo>
                <a:cubicBezTo>
                  <a:pt x="13745" y="10258"/>
                  <a:pt x="14186" y="9818"/>
                  <a:pt x="14727" y="9818"/>
                </a:cubicBezTo>
                <a:cubicBezTo>
                  <a:pt x="15269" y="9818"/>
                  <a:pt x="15709" y="10258"/>
                  <a:pt x="15709" y="10800"/>
                </a:cubicBezTo>
                <a:cubicBezTo>
                  <a:pt x="15709" y="11342"/>
                  <a:pt x="15269" y="11782"/>
                  <a:pt x="14727" y="11782"/>
                </a:cubicBezTo>
                <a:moveTo>
                  <a:pt x="18164" y="10310"/>
                </a:moveTo>
                <a:lnTo>
                  <a:pt x="16621" y="10310"/>
                </a:lnTo>
                <a:cubicBezTo>
                  <a:pt x="16402" y="9464"/>
                  <a:pt x="15641" y="8836"/>
                  <a:pt x="14727" y="8836"/>
                </a:cubicBezTo>
                <a:cubicBezTo>
                  <a:pt x="13814" y="8836"/>
                  <a:pt x="13052" y="9464"/>
                  <a:pt x="12833" y="10310"/>
                </a:cubicBezTo>
                <a:lnTo>
                  <a:pt x="3436" y="10310"/>
                </a:lnTo>
                <a:cubicBezTo>
                  <a:pt x="3165" y="10310"/>
                  <a:pt x="2945" y="10529"/>
                  <a:pt x="2945" y="10800"/>
                </a:cubicBezTo>
                <a:cubicBezTo>
                  <a:pt x="2945" y="11072"/>
                  <a:pt x="3165" y="11291"/>
                  <a:pt x="3436" y="11291"/>
                </a:cubicBezTo>
                <a:lnTo>
                  <a:pt x="12833" y="11291"/>
                </a:lnTo>
                <a:cubicBezTo>
                  <a:pt x="13052" y="12137"/>
                  <a:pt x="13814" y="12764"/>
                  <a:pt x="14727" y="12764"/>
                </a:cubicBezTo>
                <a:cubicBezTo>
                  <a:pt x="15641" y="12764"/>
                  <a:pt x="16402" y="12137"/>
                  <a:pt x="16621" y="11291"/>
                </a:cubicBezTo>
                <a:lnTo>
                  <a:pt x="18164" y="11291"/>
                </a:lnTo>
                <a:cubicBezTo>
                  <a:pt x="18435" y="11291"/>
                  <a:pt x="18655" y="11072"/>
                  <a:pt x="18655" y="10800"/>
                </a:cubicBezTo>
                <a:cubicBezTo>
                  <a:pt x="18655" y="10529"/>
                  <a:pt x="18435" y="10310"/>
                  <a:pt x="18164" y="10310"/>
                </a:cubicBezTo>
                <a:moveTo>
                  <a:pt x="9818" y="17182"/>
                </a:moveTo>
                <a:cubicBezTo>
                  <a:pt x="9276" y="17182"/>
                  <a:pt x="8836" y="16743"/>
                  <a:pt x="8836" y="16200"/>
                </a:cubicBezTo>
                <a:cubicBezTo>
                  <a:pt x="8836" y="15658"/>
                  <a:pt x="9276" y="15218"/>
                  <a:pt x="9818" y="15218"/>
                </a:cubicBezTo>
                <a:cubicBezTo>
                  <a:pt x="10360" y="15218"/>
                  <a:pt x="10800" y="15658"/>
                  <a:pt x="10800" y="16200"/>
                </a:cubicBezTo>
                <a:cubicBezTo>
                  <a:pt x="10800" y="16743"/>
                  <a:pt x="10360" y="17182"/>
                  <a:pt x="9818" y="17182"/>
                </a:cubicBezTo>
                <a:moveTo>
                  <a:pt x="18164" y="15709"/>
                </a:moveTo>
                <a:lnTo>
                  <a:pt x="11712" y="15709"/>
                </a:lnTo>
                <a:cubicBezTo>
                  <a:pt x="11493" y="14863"/>
                  <a:pt x="10732" y="14237"/>
                  <a:pt x="9818" y="14237"/>
                </a:cubicBezTo>
                <a:cubicBezTo>
                  <a:pt x="8904" y="14237"/>
                  <a:pt x="8143" y="14863"/>
                  <a:pt x="7924" y="15709"/>
                </a:cubicBezTo>
                <a:lnTo>
                  <a:pt x="3436" y="15709"/>
                </a:lnTo>
                <a:cubicBezTo>
                  <a:pt x="3165" y="15709"/>
                  <a:pt x="2945" y="15929"/>
                  <a:pt x="2945" y="16200"/>
                </a:cubicBezTo>
                <a:cubicBezTo>
                  <a:pt x="2945" y="16472"/>
                  <a:pt x="3165" y="16691"/>
                  <a:pt x="3436" y="16691"/>
                </a:cubicBezTo>
                <a:lnTo>
                  <a:pt x="7924" y="16691"/>
                </a:lnTo>
                <a:cubicBezTo>
                  <a:pt x="8143" y="17537"/>
                  <a:pt x="8904" y="18164"/>
                  <a:pt x="9818" y="18164"/>
                </a:cubicBezTo>
                <a:cubicBezTo>
                  <a:pt x="10732" y="18164"/>
                  <a:pt x="11493" y="17537"/>
                  <a:pt x="11712" y="16691"/>
                </a:cubicBezTo>
                <a:lnTo>
                  <a:pt x="18164" y="16691"/>
                </a:lnTo>
                <a:cubicBezTo>
                  <a:pt x="18435" y="16691"/>
                  <a:pt x="18655" y="16472"/>
                  <a:pt x="18655" y="16200"/>
                </a:cubicBezTo>
                <a:cubicBezTo>
                  <a:pt x="18655" y="15929"/>
                  <a:pt x="18435" y="15709"/>
                  <a:pt x="18164" y="157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7" name="Shape 2533"/>
          <p:cNvSpPr>
            <a:spLocks noChangeAspect="1"/>
          </p:cNvSpPr>
          <p:nvPr/>
        </p:nvSpPr>
        <p:spPr>
          <a:xfrm>
            <a:off x="19446018" y="6615293"/>
            <a:ext cx="1001456" cy="122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8836"/>
                </a:moveTo>
                <a:lnTo>
                  <a:pt x="10800" y="5967"/>
                </a:lnTo>
                <a:lnTo>
                  <a:pt x="13929" y="8836"/>
                </a:lnTo>
                <a:cubicBezTo>
                  <a:pt x="13929" y="8836"/>
                  <a:pt x="10800" y="8836"/>
                  <a:pt x="10800" y="8836"/>
                </a:cubicBezTo>
                <a:close/>
                <a:moveTo>
                  <a:pt x="14400" y="19636"/>
                </a:moveTo>
                <a:cubicBezTo>
                  <a:pt x="14400" y="20179"/>
                  <a:pt x="13862" y="20618"/>
                  <a:pt x="13200" y="20618"/>
                </a:cubicBezTo>
                <a:lnTo>
                  <a:pt x="2400" y="20618"/>
                </a:lnTo>
                <a:cubicBezTo>
                  <a:pt x="1738" y="20618"/>
                  <a:pt x="1200" y="20179"/>
                  <a:pt x="1200" y="19636"/>
                </a:cubicBezTo>
                <a:lnTo>
                  <a:pt x="1200" y="6873"/>
                </a:lnTo>
                <a:cubicBezTo>
                  <a:pt x="1200" y="6331"/>
                  <a:pt x="1738" y="5891"/>
                  <a:pt x="2400" y="5891"/>
                </a:cubicBezTo>
                <a:lnTo>
                  <a:pt x="9600" y="5891"/>
                </a:lnTo>
                <a:lnTo>
                  <a:pt x="9600" y="8836"/>
                </a:lnTo>
                <a:cubicBezTo>
                  <a:pt x="9600" y="9378"/>
                  <a:pt x="10138" y="9818"/>
                  <a:pt x="10800" y="9818"/>
                </a:cubicBezTo>
                <a:lnTo>
                  <a:pt x="14400" y="9818"/>
                </a:lnTo>
                <a:cubicBezTo>
                  <a:pt x="14400" y="9818"/>
                  <a:pt x="14400" y="19636"/>
                  <a:pt x="14400" y="19636"/>
                </a:cubicBezTo>
                <a:close/>
                <a:moveTo>
                  <a:pt x="2400" y="4909"/>
                </a:moveTo>
                <a:cubicBezTo>
                  <a:pt x="1075" y="4909"/>
                  <a:pt x="0" y="5788"/>
                  <a:pt x="0" y="6873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3200" y="21600"/>
                </a:lnTo>
                <a:cubicBezTo>
                  <a:pt x="14525" y="21600"/>
                  <a:pt x="15600" y="20721"/>
                  <a:pt x="15600" y="19636"/>
                </a:cubicBezTo>
                <a:lnTo>
                  <a:pt x="15600" y="8836"/>
                </a:lnTo>
                <a:lnTo>
                  <a:pt x="11400" y="4909"/>
                </a:lnTo>
                <a:cubicBezTo>
                  <a:pt x="11400" y="4909"/>
                  <a:pt x="2400" y="4909"/>
                  <a:pt x="2400" y="4909"/>
                </a:cubicBezTo>
                <a:close/>
                <a:moveTo>
                  <a:pt x="16800" y="3927"/>
                </a:moveTo>
                <a:lnTo>
                  <a:pt x="16800" y="1058"/>
                </a:lnTo>
                <a:lnTo>
                  <a:pt x="19929" y="3927"/>
                </a:lnTo>
                <a:cubicBezTo>
                  <a:pt x="19929" y="3927"/>
                  <a:pt x="16800" y="3927"/>
                  <a:pt x="16800" y="3927"/>
                </a:cubicBezTo>
                <a:close/>
                <a:moveTo>
                  <a:pt x="17400" y="0"/>
                </a:moveTo>
                <a:lnTo>
                  <a:pt x="8400" y="0"/>
                </a:lnTo>
                <a:cubicBezTo>
                  <a:pt x="7075" y="0"/>
                  <a:pt x="6000" y="879"/>
                  <a:pt x="6000" y="1964"/>
                </a:cubicBezTo>
                <a:lnTo>
                  <a:pt x="6000" y="3436"/>
                </a:lnTo>
                <a:cubicBezTo>
                  <a:pt x="6000" y="3708"/>
                  <a:pt x="6268" y="3927"/>
                  <a:pt x="6600" y="3927"/>
                </a:cubicBezTo>
                <a:cubicBezTo>
                  <a:pt x="6932" y="3927"/>
                  <a:pt x="7200" y="3708"/>
                  <a:pt x="7200" y="3436"/>
                </a:cubicBezTo>
                <a:lnTo>
                  <a:pt x="7200" y="1964"/>
                </a:lnTo>
                <a:cubicBezTo>
                  <a:pt x="7200" y="1422"/>
                  <a:pt x="7738" y="982"/>
                  <a:pt x="8400" y="982"/>
                </a:cubicBezTo>
                <a:lnTo>
                  <a:pt x="15600" y="982"/>
                </a:lnTo>
                <a:lnTo>
                  <a:pt x="15600" y="3927"/>
                </a:lnTo>
                <a:cubicBezTo>
                  <a:pt x="15600" y="4469"/>
                  <a:pt x="16138" y="4909"/>
                  <a:pt x="16800" y="4909"/>
                </a:cubicBezTo>
                <a:lnTo>
                  <a:pt x="20400" y="4909"/>
                </a:lnTo>
                <a:lnTo>
                  <a:pt x="20400" y="14727"/>
                </a:lnTo>
                <a:cubicBezTo>
                  <a:pt x="20400" y="15269"/>
                  <a:pt x="19862" y="15709"/>
                  <a:pt x="19200" y="15709"/>
                </a:cubicBezTo>
                <a:lnTo>
                  <a:pt x="17400" y="15709"/>
                </a:lnTo>
                <a:cubicBezTo>
                  <a:pt x="17068" y="15709"/>
                  <a:pt x="16800" y="15929"/>
                  <a:pt x="16800" y="16200"/>
                </a:cubicBezTo>
                <a:cubicBezTo>
                  <a:pt x="16800" y="16472"/>
                  <a:pt x="17068" y="16691"/>
                  <a:pt x="17400" y="16691"/>
                </a:cubicBezTo>
                <a:lnTo>
                  <a:pt x="19200" y="16691"/>
                </a:lnTo>
                <a:cubicBezTo>
                  <a:pt x="20525" y="16691"/>
                  <a:pt x="21600" y="15812"/>
                  <a:pt x="21600" y="14727"/>
                </a:cubicBezTo>
                <a:lnTo>
                  <a:pt x="21600" y="3927"/>
                </a:lnTo>
                <a:cubicBezTo>
                  <a:pt x="21600" y="3927"/>
                  <a:pt x="17400" y="0"/>
                  <a:pt x="17400" y="0"/>
                </a:cubicBezTo>
                <a:close/>
                <a:moveTo>
                  <a:pt x="3600" y="12273"/>
                </a:moveTo>
                <a:cubicBezTo>
                  <a:pt x="3600" y="12544"/>
                  <a:pt x="3868" y="12764"/>
                  <a:pt x="4200" y="12764"/>
                </a:cubicBezTo>
                <a:lnTo>
                  <a:pt x="11400" y="12764"/>
                </a:lnTo>
                <a:cubicBezTo>
                  <a:pt x="11732" y="12764"/>
                  <a:pt x="12000" y="12544"/>
                  <a:pt x="12000" y="12273"/>
                </a:cubicBezTo>
                <a:cubicBezTo>
                  <a:pt x="12000" y="12002"/>
                  <a:pt x="11732" y="11782"/>
                  <a:pt x="11400" y="11782"/>
                </a:cubicBezTo>
                <a:lnTo>
                  <a:pt x="4200" y="11782"/>
                </a:lnTo>
                <a:cubicBezTo>
                  <a:pt x="3868" y="11782"/>
                  <a:pt x="3600" y="12002"/>
                  <a:pt x="3600" y="12273"/>
                </a:cubicBezTo>
                <a:moveTo>
                  <a:pt x="4200" y="9818"/>
                </a:moveTo>
                <a:lnTo>
                  <a:pt x="6600" y="9818"/>
                </a:lnTo>
                <a:cubicBezTo>
                  <a:pt x="6932" y="9818"/>
                  <a:pt x="7200" y="9599"/>
                  <a:pt x="7200" y="9327"/>
                </a:cubicBezTo>
                <a:cubicBezTo>
                  <a:pt x="7200" y="9056"/>
                  <a:pt x="6932" y="8836"/>
                  <a:pt x="6600" y="8836"/>
                </a:cubicBezTo>
                <a:lnTo>
                  <a:pt x="4200" y="8836"/>
                </a:lnTo>
                <a:cubicBezTo>
                  <a:pt x="3868" y="8836"/>
                  <a:pt x="3600" y="9056"/>
                  <a:pt x="3600" y="9327"/>
                </a:cubicBezTo>
                <a:cubicBezTo>
                  <a:pt x="3600" y="9599"/>
                  <a:pt x="3868" y="9818"/>
                  <a:pt x="4200" y="9818"/>
                </a:cubicBezTo>
                <a:moveTo>
                  <a:pt x="9000" y="17673"/>
                </a:moveTo>
                <a:lnTo>
                  <a:pt x="4200" y="17673"/>
                </a:lnTo>
                <a:cubicBezTo>
                  <a:pt x="3868" y="17673"/>
                  <a:pt x="3600" y="17893"/>
                  <a:pt x="3600" y="18164"/>
                </a:cubicBezTo>
                <a:cubicBezTo>
                  <a:pt x="3600" y="18435"/>
                  <a:pt x="3868" y="18655"/>
                  <a:pt x="4200" y="18655"/>
                </a:cubicBezTo>
                <a:lnTo>
                  <a:pt x="9000" y="18655"/>
                </a:lnTo>
                <a:cubicBezTo>
                  <a:pt x="9332" y="18655"/>
                  <a:pt x="9600" y="18435"/>
                  <a:pt x="9600" y="18164"/>
                </a:cubicBezTo>
                <a:cubicBezTo>
                  <a:pt x="9600" y="17893"/>
                  <a:pt x="9332" y="17673"/>
                  <a:pt x="9000" y="17673"/>
                </a:cubicBezTo>
                <a:moveTo>
                  <a:pt x="11400" y="14727"/>
                </a:moveTo>
                <a:lnTo>
                  <a:pt x="4200" y="14727"/>
                </a:lnTo>
                <a:cubicBezTo>
                  <a:pt x="3868" y="14727"/>
                  <a:pt x="3600" y="14947"/>
                  <a:pt x="3600" y="15218"/>
                </a:cubicBezTo>
                <a:cubicBezTo>
                  <a:pt x="3600" y="15490"/>
                  <a:pt x="3868" y="15709"/>
                  <a:pt x="4200" y="15709"/>
                </a:cubicBezTo>
                <a:lnTo>
                  <a:pt x="11400" y="15709"/>
                </a:lnTo>
                <a:cubicBezTo>
                  <a:pt x="11732" y="15709"/>
                  <a:pt x="12000" y="15490"/>
                  <a:pt x="12000" y="15218"/>
                </a:cubicBezTo>
                <a:cubicBezTo>
                  <a:pt x="12000" y="14947"/>
                  <a:pt x="11732" y="14727"/>
                  <a:pt x="11400" y="1472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sp>
        <p:nvSpPr>
          <p:cNvPr id="28" name="TextBox 36"/>
          <p:cNvSpPr txBox="1"/>
          <p:nvPr/>
        </p:nvSpPr>
        <p:spPr>
          <a:xfrm>
            <a:off x="2340441" y="9391562"/>
            <a:ext cx="4413943" cy="1538883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Model-Based Design</a:t>
            </a:r>
            <a:endParaRPr lang="en-US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Enable model-based design development</a:t>
            </a:r>
          </a:p>
        </p:txBody>
      </p:sp>
      <p:sp>
        <p:nvSpPr>
          <p:cNvPr id="29" name="TextBox 36"/>
          <p:cNvSpPr txBox="1"/>
          <p:nvPr/>
        </p:nvSpPr>
        <p:spPr>
          <a:xfrm>
            <a:off x="7477932" y="9391562"/>
            <a:ext cx="4405177" cy="2051844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Isolation</a:t>
            </a:r>
            <a:endParaRPr lang="en-US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Ensure Isolation among different criticality levels</a:t>
            </a:r>
          </a:p>
        </p:txBody>
      </p:sp>
      <p:sp>
        <p:nvSpPr>
          <p:cNvPr id="30" name="TextBox 36"/>
          <p:cNvSpPr txBox="1"/>
          <p:nvPr/>
        </p:nvSpPr>
        <p:spPr>
          <a:xfrm>
            <a:off x="12191085" y="9327209"/>
            <a:ext cx="5245099" cy="2051844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Optimization</a:t>
            </a:r>
            <a:endParaRPr lang="en-US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Automatic partitioning, allocation and scheduling optimized for multi-core</a:t>
            </a:r>
          </a:p>
        </p:txBody>
      </p:sp>
      <p:sp>
        <p:nvSpPr>
          <p:cNvPr id="31" name="TextBox 36"/>
          <p:cNvSpPr txBox="1"/>
          <p:nvPr/>
        </p:nvSpPr>
        <p:spPr>
          <a:xfrm>
            <a:off x="17762772" y="9327209"/>
            <a:ext cx="4367947" cy="2051844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Code Generation</a:t>
            </a:r>
            <a:endParaRPr lang="en-US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Automatic Code Generation from the model</a:t>
            </a:r>
          </a:p>
        </p:txBody>
      </p:sp>
    </p:spTree>
    <p:extLst>
      <p:ext uri="{BB962C8B-B14F-4D97-AF65-F5344CB8AC3E}">
        <p14:creationId xmlns:p14="http://schemas.microsoft.com/office/powerpoint/2010/main" val="137988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11352467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Multi-Core Embedded Systems</a:t>
            </a:r>
            <a:endParaRPr lang="en-US" sz="6400" b="1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" name="Rectangle 1"/>
          <p:cNvSpPr>
            <a:spLocks/>
          </p:cNvSpPr>
          <p:nvPr/>
        </p:nvSpPr>
        <p:spPr bwMode="auto">
          <a:xfrm>
            <a:off x="1749425" y="666698"/>
            <a:ext cx="211436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Motivation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6823" y="3574460"/>
            <a:ext cx="10554562" cy="6118720"/>
          </a:xfrm>
          <a:prstGeom prst="rect">
            <a:avLst/>
          </a:prstGeom>
        </p:spPr>
      </p:pic>
      <p:sp>
        <p:nvSpPr>
          <p:cNvPr id="8" name="Shape 2783"/>
          <p:cNvSpPr>
            <a:spLocks noChangeAspect="1"/>
          </p:cNvSpPr>
          <p:nvPr/>
        </p:nvSpPr>
        <p:spPr>
          <a:xfrm>
            <a:off x="652954" y="3631687"/>
            <a:ext cx="1367242" cy="1180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1" name="Rectangle 18"/>
          <p:cNvSpPr/>
          <p:nvPr/>
        </p:nvSpPr>
        <p:spPr>
          <a:xfrm>
            <a:off x="2349152" y="3837366"/>
            <a:ext cx="1066792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Increasing need of integrated functionality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2" name="Rectangle 18"/>
          <p:cNvSpPr/>
          <p:nvPr/>
        </p:nvSpPr>
        <p:spPr>
          <a:xfrm>
            <a:off x="2349152" y="5471184"/>
            <a:ext cx="92059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Increasing need of processing power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4" name="Rectangle 38"/>
          <p:cNvSpPr>
            <a:spLocks/>
          </p:cNvSpPr>
          <p:nvPr/>
        </p:nvSpPr>
        <p:spPr bwMode="auto">
          <a:xfrm>
            <a:off x="2236709" y="7557450"/>
            <a:ext cx="985205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Multi-Core </a:t>
            </a:r>
            <a:r>
              <a:rPr lang="en-US" sz="4400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Commercial-off-the-Shelf</a:t>
            </a:r>
            <a:endParaRPr lang="en-US" sz="54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pic>
        <p:nvPicPr>
          <p:cNvPr id="31" name="Immagin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175" y="7382549"/>
            <a:ext cx="1180800" cy="1180800"/>
          </a:xfrm>
          <a:prstGeom prst="rect">
            <a:avLst/>
          </a:prstGeom>
        </p:spPr>
      </p:pic>
      <p:pic>
        <p:nvPicPr>
          <p:cNvPr id="32" name="Immagin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175" y="5373660"/>
            <a:ext cx="1180800" cy="964486"/>
          </a:xfrm>
          <a:prstGeom prst="rect">
            <a:avLst/>
          </a:prstGeom>
        </p:spPr>
      </p:pic>
      <p:sp>
        <p:nvSpPr>
          <p:cNvPr id="33" name="Rectangle 22"/>
          <p:cNvSpPr/>
          <p:nvPr/>
        </p:nvSpPr>
        <p:spPr>
          <a:xfrm>
            <a:off x="6314531" y="6913232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95"/>
          <p:cNvSpPr>
            <a:spLocks noChangeArrowheads="1"/>
          </p:cNvSpPr>
          <p:nvPr/>
        </p:nvSpPr>
        <p:spPr bwMode="auto">
          <a:xfrm>
            <a:off x="1044232" y="11535964"/>
            <a:ext cx="844352" cy="639408"/>
          </a:xfrm>
          <a:custGeom>
            <a:avLst/>
            <a:gdLst>
              <a:gd name="T0" fmla="*/ 1151 w 1529"/>
              <a:gd name="T1" fmla="*/ 1159 h 1160"/>
              <a:gd name="T2" fmla="*/ 0 w 1529"/>
              <a:gd name="T3" fmla="*/ 1159 h 1160"/>
              <a:gd name="T4" fmla="*/ 0 w 1529"/>
              <a:gd name="T5" fmla="*/ 0 h 1160"/>
              <a:gd name="T6" fmla="*/ 1151 w 1529"/>
              <a:gd name="T7" fmla="*/ 0 h 1160"/>
              <a:gd name="T8" fmla="*/ 1528 w 1529"/>
              <a:gd name="T9" fmla="*/ 580 h 1160"/>
              <a:gd name="T10" fmla="*/ 1151 w 1529"/>
              <a:gd name="T11" fmla="*/ 1159 h 1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60">
                <a:moveTo>
                  <a:pt x="1151" y="1159"/>
                </a:moveTo>
                <a:lnTo>
                  <a:pt x="0" y="1159"/>
                </a:lnTo>
                <a:lnTo>
                  <a:pt x="0" y="0"/>
                </a:lnTo>
                <a:lnTo>
                  <a:pt x="1151" y="0"/>
                </a:lnTo>
                <a:lnTo>
                  <a:pt x="1528" y="580"/>
                </a:lnTo>
                <a:lnTo>
                  <a:pt x="1151" y="1159"/>
                </a:lnTo>
              </a:path>
            </a:pathLst>
          </a:custGeom>
          <a:solidFill>
            <a:srgbClr val="C00000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35" name="Freeform 398"/>
          <p:cNvSpPr>
            <a:spLocks noChangeArrowheads="1"/>
          </p:cNvSpPr>
          <p:nvPr/>
        </p:nvSpPr>
        <p:spPr bwMode="auto">
          <a:xfrm>
            <a:off x="1039927" y="9134853"/>
            <a:ext cx="844352" cy="634526"/>
          </a:xfrm>
          <a:custGeom>
            <a:avLst/>
            <a:gdLst>
              <a:gd name="T0" fmla="*/ 1151 w 1529"/>
              <a:gd name="T1" fmla="*/ 1151 h 1152"/>
              <a:gd name="T2" fmla="*/ 0 w 1529"/>
              <a:gd name="T3" fmla="*/ 1151 h 1152"/>
              <a:gd name="T4" fmla="*/ 0 w 1529"/>
              <a:gd name="T5" fmla="*/ 0 h 1152"/>
              <a:gd name="T6" fmla="*/ 1151 w 1529"/>
              <a:gd name="T7" fmla="*/ 0 h 1152"/>
              <a:gd name="T8" fmla="*/ 1528 w 1529"/>
              <a:gd name="T9" fmla="*/ 572 h 1152"/>
              <a:gd name="T10" fmla="*/ 1151 w 1529"/>
              <a:gd name="T11" fmla="*/ 1151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52">
                <a:moveTo>
                  <a:pt x="1151" y="1151"/>
                </a:moveTo>
                <a:lnTo>
                  <a:pt x="0" y="1151"/>
                </a:lnTo>
                <a:lnTo>
                  <a:pt x="0" y="0"/>
                </a:lnTo>
                <a:lnTo>
                  <a:pt x="1151" y="0"/>
                </a:lnTo>
                <a:lnTo>
                  <a:pt x="1528" y="572"/>
                </a:lnTo>
                <a:lnTo>
                  <a:pt x="1151" y="1151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36" name="Freeform 40"/>
          <p:cNvSpPr>
            <a:spLocks noChangeArrowheads="1"/>
          </p:cNvSpPr>
          <p:nvPr/>
        </p:nvSpPr>
        <p:spPr bwMode="auto">
          <a:xfrm>
            <a:off x="1222763" y="9296724"/>
            <a:ext cx="286846" cy="298816"/>
          </a:xfrm>
          <a:custGeom>
            <a:avLst/>
            <a:gdLst>
              <a:gd name="T0" fmla="*/ 158 w 423"/>
              <a:gd name="T1" fmla="*/ 440 h 441"/>
              <a:gd name="T2" fmla="*/ 158 w 423"/>
              <a:gd name="T3" fmla="*/ 440 h 441"/>
              <a:gd name="T4" fmla="*/ 123 w 423"/>
              <a:gd name="T5" fmla="*/ 423 h 441"/>
              <a:gd name="T6" fmla="*/ 13 w 423"/>
              <a:gd name="T7" fmla="*/ 277 h 441"/>
              <a:gd name="T8" fmla="*/ 22 w 423"/>
              <a:gd name="T9" fmla="*/ 216 h 441"/>
              <a:gd name="T10" fmla="*/ 83 w 423"/>
              <a:gd name="T11" fmla="*/ 225 h 441"/>
              <a:gd name="T12" fmla="*/ 154 w 423"/>
              <a:gd name="T13" fmla="*/ 321 h 441"/>
              <a:gd name="T14" fmla="*/ 338 w 423"/>
              <a:gd name="T15" fmla="*/ 27 h 441"/>
              <a:gd name="T16" fmla="*/ 395 w 423"/>
              <a:gd name="T17" fmla="*/ 13 h 441"/>
              <a:gd name="T18" fmla="*/ 413 w 423"/>
              <a:gd name="T19" fmla="*/ 75 h 441"/>
              <a:gd name="T20" fmla="*/ 198 w 423"/>
              <a:gd name="T21" fmla="*/ 423 h 441"/>
              <a:gd name="T22" fmla="*/ 163 w 423"/>
              <a:gd name="T23" fmla="*/ 440 h 441"/>
              <a:gd name="T24" fmla="*/ 158 w 423"/>
              <a:gd name="T25" fmla="*/ 44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23" h="441">
                <a:moveTo>
                  <a:pt x="158" y="440"/>
                </a:moveTo>
                <a:lnTo>
                  <a:pt x="158" y="440"/>
                </a:lnTo>
                <a:cubicBezTo>
                  <a:pt x="145" y="440"/>
                  <a:pt x="132" y="436"/>
                  <a:pt x="123" y="423"/>
                </a:cubicBezTo>
                <a:cubicBezTo>
                  <a:pt x="13" y="277"/>
                  <a:pt x="13" y="277"/>
                  <a:pt x="13" y="277"/>
                </a:cubicBezTo>
                <a:cubicBezTo>
                  <a:pt x="0" y="260"/>
                  <a:pt x="4" y="233"/>
                  <a:pt x="22" y="216"/>
                </a:cubicBezTo>
                <a:cubicBezTo>
                  <a:pt x="44" y="203"/>
                  <a:pt x="70" y="207"/>
                  <a:pt x="83" y="225"/>
                </a:cubicBezTo>
                <a:cubicBezTo>
                  <a:pt x="154" y="321"/>
                  <a:pt x="154" y="321"/>
                  <a:pt x="154" y="321"/>
                </a:cubicBezTo>
                <a:cubicBezTo>
                  <a:pt x="338" y="27"/>
                  <a:pt x="338" y="27"/>
                  <a:pt x="338" y="27"/>
                </a:cubicBezTo>
                <a:cubicBezTo>
                  <a:pt x="351" y="9"/>
                  <a:pt x="377" y="0"/>
                  <a:pt x="395" y="13"/>
                </a:cubicBezTo>
                <a:cubicBezTo>
                  <a:pt x="417" y="27"/>
                  <a:pt x="422" y="53"/>
                  <a:pt x="413" y="75"/>
                </a:cubicBezTo>
                <a:cubicBezTo>
                  <a:pt x="198" y="423"/>
                  <a:pt x="198" y="423"/>
                  <a:pt x="198" y="423"/>
                </a:cubicBezTo>
                <a:cubicBezTo>
                  <a:pt x="189" y="432"/>
                  <a:pt x="176" y="440"/>
                  <a:pt x="163" y="440"/>
                </a:cubicBezTo>
                <a:lnTo>
                  <a:pt x="158" y="440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44"/>
          <p:cNvSpPr>
            <a:spLocks noChangeArrowheads="1"/>
          </p:cNvSpPr>
          <p:nvPr/>
        </p:nvSpPr>
        <p:spPr bwMode="auto">
          <a:xfrm>
            <a:off x="1250265" y="11748039"/>
            <a:ext cx="203182" cy="221124"/>
          </a:xfrm>
          <a:custGeom>
            <a:avLst/>
            <a:gdLst>
              <a:gd name="T0" fmla="*/ 282 w 301"/>
              <a:gd name="T1" fmla="*/ 259 h 326"/>
              <a:gd name="T2" fmla="*/ 282 w 301"/>
              <a:gd name="T3" fmla="*/ 259 h 326"/>
              <a:gd name="T4" fmla="*/ 199 w 301"/>
              <a:gd name="T5" fmla="*/ 163 h 326"/>
              <a:gd name="T6" fmla="*/ 282 w 301"/>
              <a:gd name="T7" fmla="*/ 66 h 326"/>
              <a:gd name="T8" fmla="*/ 282 w 301"/>
              <a:gd name="T9" fmla="*/ 13 h 326"/>
              <a:gd name="T10" fmla="*/ 234 w 301"/>
              <a:gd name="T11" fmla="*/ 13 h 326"/>
              <a:gd name="T12" fmla="*/ 150 w 301"/>
              <a:gd name="T13" fmla="*/ 105 h 326"/>
              <a:gd name="T14" fmla="*/ 66 w 301"/>
              <a:gd name="T15" fmla="*/ 13 h 326"/>
              <a:gd name="T16" fmla="*/ 14 w 301"/>
              <a:gd name="T17" fmla="*/ 13 h 326"/>
              <a:gd name="T18" fmla="*/ 14 w 301"/>
              <a:gd name="T19" fmla="*/ 66 h 326"/>
              <a:gd name="T20" fmla="*/ 102 w 301"/>
              <a:gd name="T21" fmla="*/ 163 h 326"/>
              <a:gd name="T22" fmla="*/ 14 w 301"/>
              <a:gd name="T23" fmla="*/ 259 h 326"/>
              <a:gd name="T24" fmla="*/ 14 w 301"/>
              <a:gd name="T25" fmla="*/ 312 h 326"/>
              <a:gd name="T26" fmla="*/ 66 w 301"/>
              <a:gd name="T27" fmla="*/ 312 h 326"/>
              <a:gd name="T28" fmla="*/ 150 w 301"/>
              <a:gd name="T29" fmla="*/ 220 h 326"/>
              <a:gd name="T30" fmla="*/ 234 w 301"/>
              <a:gd name="T31" fmla="*/ 312 h 326"/>
              <a:gd name="T32" fmla="*/ 282 w 301"/>
              <a:gd name="T33" fmla="*/ 312 h 326"/>
              <a:gd name="T34" fmla="*/ 282 w 301"/>
              <a:gd name="T35" fmla="*/ 259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01" h="326">
                <a:moveTo>
                  <a:pt x="282" y="259"/>
                </a:moveTo>
                <a:lnTo>
                  <a:pt x="282" y="259"/>
                </a:lnTo>
                <a:cubicBezTo>
                  <a:pt x="199" y="163"/>
                  <a:pt x="199" y="163"/>
                  <a:pt x="199" y="163"/>
                </a:cubicBezTo>
                <a:cubicBezTo>
                  <a:pt x="282" y="66"/>
                  <a:pt x="282" y="66"/>
                  <a:pt x="282" y="66"/>
                </a:cubicBezTo>
                <a:cubicBezTo>
                  <a:pt x="300" y="53"/>
                  <a:pt x="300" y="26"/>
                  <a:pt x="282" y="13"/>
                </a:cubicBezTo>
                <a:cubicBezTo>
                  <a:pt x="269" y="0"/>
                  <a:pt x="247" y="0"/>
                  <a:pt x="234" y="13"/>
                </a:cubicBezTo>
                <a:cubicBezTo>
                  <a:pt x="150" y="105"/>
                  <a:pt x="150" y="105"/>
                  <a:pt x="150" y="105"/>
                </a:cubicBezTo>
                <a:cubicBezTo>
                  <a:pt x="66" y="13"/>
                  <a:pt x="66" y="13"/>
                  <a:pt x="66" y="13"/>
                </a:cubicBezTo>
                <a:cubicBezTo>
                  <a:pt x="53" y="0"/>
                  <a:pt x="31" y="0"/>
                  <a:pt x="14" y="13"/>
                </a:cubicBezTo>
                <a:cubicBezTo>
                  <a:pt x="0" y="26"/>
                  <a:pt x="0" y="53"/>
                  <a:pt x="14" y="66"/>
                </a:cubicBezTo>
                <a:cubicBezTo>
                  <a:pt x="102" y="163"/>
                  <a:pt x="102" y="163"/>
                  <a:pt x="102" y="163"/>
                </a:cubicBezTo>
                <a:cubicBezTo>
                  <a:pt x="14" y="259"/>
                  <a:pt x="14" y="259"/>
                  <a:pt x="14" y="259"/>
                </a:cubicBezTo>
                <a:cubicBezTo>
                  <a:pt x="0" y="273"/>
                  <a:pt x="0" y="299"/>
                  <a:pt x="14" y="312"/>
                </a:cubicBezTo>
                <a:cubicBezTo>
                  <a:pt x="31" y="325"/>
                  <a:pt x="53" y="325"/>
                  <a:pt x="66" y="312"/>
                </a:cubicBezTo>
                <a:cubicBezTo>
                  <a:pt x="150" y="220"/>
                  <a:pt x="150" y="220"/>
                  <a:pt x="150" y="220"/>
                </a:cubicBezTo>
                <a:cubicBezTo>
                  <a:pt x="234" y="312"/>
                  <a:pt x="234" y="312"/>
                  <a:pt x="234" y="312"/>
                </a:cubicBezTo>
                <a:cubicBezTo>
                  <a:pt x="247" y="325"/>
                  <a:pt x="269" y="325"/>
                  <a:pt x="282" y="312"/>
                </a:cubicBezTo>
                <a:cubicBezTo>
                  <a:pt x="300" y="299"/>
                  <a:pt x="300" y="273"/>
                  <a:pt x="282" y="25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Rectangle 18"/>
          <p:cNvSpPr/>
          <p:nvPr/>
        </p:nvSpPr>
        <p:spPr>
          <a:xfrm>
            <a:off x="2067115" y="9066615"/>
            <a:ext cx="598394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More processing power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39" name="Freeform 398"/>
          <p:cNvSpPr>
            <a:spLocks noChangeArrowheads="1"/>
          </p:cNvSpPr>
          <p:nvPr/>
        </p:nvSpPr>
        <p:spPr bwMode="auto">
          <a:xfrm>
            <a:off x="1044232" y="9937403"/>
            <a:ext cx="844352" cy="634526"/>
          </a:xfrm>
          <a:custGeom>
            <a:avLst/>
            <a:gdLst>
              <a:gd name="T0" fmla="*/ 1151 w 1529"/>
              <a:gd name="T1" fmla="*/ 1151 h 1152"/>
              <a:gd name="T2" fmla="*/ 0 w 1529"/>
              <a:gd name="T3" fmla="*/ 1151 h 1152"/>
              <a:gd name="T4" fmla="*/ 0 w 1529"/>
              <a:gd name="T5" fmla="*/ 0 h 1152"/>
              <a:gd name="T6" fmla="*/ 1151 w 1529"/>
              <a:gd name="T7" fmla="*/ 0 h 1152"/>
              <a:gd name="T8" fmla="*/ 1528 w 1529"/>
              <a:gd name="T9" fmla="*/ 572 h 1152"/>
              <a:gd name="T10" fmla="*/ 1151 w 1529"/>
              <a:gd name="T11" fmla="*/ 1151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52">
                <a:moveTo>
                  <a:pt x="1151" y="1151"/>
                </a:moveTo>
                <a:lnTo>
                  <a:pt x="0" y="1151"/>
                </a:lnTo>
                <a:lnTo>
                  <a:pt x="0" y="0"/>
                </a:lnTo>
                <a:lnTo>
                  <a:pt x="1151" y="0"/>
                </a:lnTo>
                <a:lnTo>
                  <a:pt x="1528" y="572"/>
                </a:lnTo>
                <a:lnTo>
                  <a:pt x="1151" y="1151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40" name="Freeform 40"/>
          <p:cNvSpPr>
            <a:spLocks noChangeArrowheads="1"/>
          </p:cNvSpPr>
          <p:nvPr/>
        </p:nvSpPr>
        <p:spPr bwMode="auto">
          <a:xfrm>
            <a:off x="1227068" y="10099274"/>
            <a:ext cx="286846" cy="298816"/>
          </a:xfrm>
          <a:custGeom>
            <a:avLst/>
            <a:gdLst>
              <a:gd name="T0" fmla="*/ 158 w 423"/>
              <a:gd name="T1" fmla="*/ 440 h 441"/>
              <a:gd name="T2" fmla="*/ 158 w 423"/>
              <a:gd name="T3" fmla="*/ 440 h 441"/>
              <a:gd name="T4" fmla="*/ 123 w 423"/>
              <a:gd name="T5" fmla="*/ 423 h 441"/>
              <a:gd name="T6" fmla="*/ 13 w 423"/>
              <a:gd name="T7" fmla="*/ 277 h 441"/>
              <a:gd name="T8" fmla="*/ 22 w 423"/>
              <a:gd name="T9" fmla="*/ 216 h 441"/>
              <a:gd name="T10" fmla="*/ 83 w 423"/>
              <a:gd name="T11" fmla="*/ 225 h 441"/>
              <a:gd name="T12" fmla="*/ 154 w 423"/>
              <a:gd name="T13" fmla="*/ 321 h 441"/>
              <a:gd name="T14" fmla="*/ 338 w 423"/>
              <a:gd name="T15" fmla="*/ 27 h 441"/>
              <a:gd name="T16" fmla="*/ 395 w 423"/>
              <a:gd name="T17" fmla="*/ 13 h 441"/>
              <a:gd name="T18" fmla="*/ 413 w 423"/>
              <a:gd name="T19" fmla="*/ 75 h 441"/>
              <a:gd name="T20" fmla="*/ 198 w 423"/>
              <a:gd name="T21" fmla="*/ 423 h 441"/>
              <a:gd name="T22" fmla="*/ 163 w 423"/>
              <a:gd name="T23" fmla="*/ 440 h 441"/>
              <a:gd name="T24" fmla="*/ 158 w 423"/>
              <a:gd name="T25" fmla="*/ 44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23" h="441">
                <a:moveTo>
                  <a:pt x="158" y="440"/>
                </a:moveTo>
                <a:lnTo>
                  <a:pt x="158" y="440"/>
                </a:lnTo>
                <a:cubicBezTo>
                  <a:pt x="145" y="440"/>
                  <a:pt x="132" y="436"/>
                  <a:pt x="123" y="423"/>
                </a:cubicBezTo>
                <a:cubicBezTo>
                  <a:pt x="13" y="277"/>
                  <a:pt x="13" y="277"/>
                  <a:pt x="13" y="277"/>
                </a:cubicBezTo>
                <a:cubicBezTo>
                  <a:pt x="0" y="260"/>
                  <a:pt x="4" y="233"/>
                  <a:pt x="22" y="216"/>
                </a:cubicBezTo>
                <a:cubicBezTo>
                  <a:pt x="44" y="203"/>
                  <a:pt x="70" y="207"/>
                  <a:pt x="83" y="225"/>
                </a:cubicBezTo>
                <a:cubicBezTo>
                  <a:pt x="154" y="321"/>
                  <a:pt x="154" y="321"/>
                  <a:pt x="154" y="321"/>
                </a:cubicBezTo>
                <a:cubicBezTo>
                  <a:pt x="338" y="27"/>
                  <a:pt x="338" y="27"/>
                  <a:pt x="338" y="27"/>
                </a:cubicBezTo>
                <a:cubicBezTo>
                  <a:pt x="351" y="9"/>
                  <a:pt x="377" y="0"/>
                  <a:pt x="395" y="13"/>
                </a:cubicBezTo>
                <a:cubicBezTo>
                  <a:pt x="417" y="27"/>
                  <a:pt x="422" y="53"/>
                  <a:pt x="413" y="75"/>
                </a:cubicBezTo>
                <a:cubicBezTo>
                  <a:pt x="198" y="423"/>
                  <a:pt x="198" y="423"/>
                  <a:pt x="198" y="423"/>
                </a:cubicBezTo>
                <a:cubicBezTo>
                  <a:pt x="189" y="432"/>
                  <a:pt x="176" y="440"/>
                  <a:pt x="163" y="440"/>
                </a:cubicBezTo>
                <a:lnTo>
                  <a:pt x="158" y="440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Rectangle 18"/>
          <p:cNvSpPr/>
          <p:nvPr/>
        </p:nvSpPr>
        <p:spPr>
          <a:xfrm>
            <a:off x="2071420" y="9863961"/>
            <a:ext cx="1025441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Reduced Size, Weight and Power (</a:t>
            </a:r>
            <a:r>
              <a:rPr lang="en-US" sz="4400" b="1" dirty="0" err="1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SWaP</a:t>
            </a:r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)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42" name="Freeform 398"/>
          <p:cNvSpPr>
            <a:spLocks noChangeArrowheads="1"/>
          </p:cNvSpPr>
          <p:nvPr/>
        </p:nvSpPr>
        <p:spPr bwMode="auto">
          <a:xfrm>
            <a:off x="1044232" y="10739567"/>
            <a:ext cx="844352" cy="634526"/>
          </a:xfrm>
          <a:custGeom>
            <a:avLst/>
            <a:gdLst>
              <a:gd name="T0" fmla="*/ 1151 w 1529"/>
              <a:gd name="T1" fmla="*/ 1151 h 1152"/>
              <a:gd name="T2" fmla="*/ 0 w 1529"/>
              <a:gd name="T3" fmla="*/ 1151 h 1152"/>
              <a:gd name="T4" fmla="*/ 0 w 1529"/>
              <a:gd name="T5" fmla="*/ 0 h 1152"/>
              <a:gd name="T6" fmla="*/ 1151 w 1529"/>
              <a:gd name="T7" fmla="*/ 0 h 1152"/>
              <a:gd name="T8" fmla="*/ 1528 w 1529"/>
              <a:gd name="T9" fmla="*/ 572 h 1152"/>
              <a:gd name="T10" fmla="*/ 1151 w 1529"/>
              <a:gd name="T11" fmla="*/ 1151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9" h="1152">
                <a:moveTo>
                  <a:pt x="1151" y="1151"/>
                </a:moveTo>
                <a:lnTo>
                  <a:pt x="0" y="1151"/>
                </a:lnTo>
                <a:lnTo>
                  <a:pt x="0" y="0"/>
                </a:lnTo>
                <a:lnTo>
                  <a:pt x="1151" y="0"/>
                </a:lnTo>
                <a:lnTo>
                  <a:pt x="1528" y="572"/>
                </a:lnTo>
                <a:lnTo>
                  <a:pt x="1151" y="1151"/>
                </a:lnTo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8000"/>
          </a:p>
        </p:txBody>
      </p:sp>
      <p:sp>
        <p:nvSpPr>
          <p:cNvPr id="43" name="Freeform 40"/>
          <p:cNvSpPr>
            <a:spLocks noChangeArrowheads="1"/>
          </p:cNvSpPr>
          <p:nvPr/>
        </p:nvSpPr>
        <p:spPr bwMode="auto">
          <a:xfrm>
            <a:off x="1227068" y="10901438"/>
            <a:ext cx="286846" cy="298816"/>
          </a:xfrm>
          <a:custGeom>
            <a:avLst/>
            <a:gdLst>
              <a:gd name="T0" fmla="*/ 158 w 423"/>
              <a:gd name="T1" fmla="*/ 440 h 441"/>
              <a:gd name="T2" fmla="*/ 158 w 423"/>
              <a:gd name="T3" fmla="*/ 440 h 441"/>
              <a:gd name="T4" fmla="*/ 123 w 423"/>
              <a:gd name="T5" fmla="*/ 423 h 441"/>
              <a:gd name="T6" fmla="*/ 13 w 423"/>
              <a:gd name="T7" fmla="*/ 277 h 441"/>
              <a:gd name="T8" fmla="*/ 22 w 423"/>
              <a:gd name="T9" fmla="*/ 216 h 441"/>
              <a:gd name="T10" fmla="*/ 83 w 423"/>
              <a:gd name="T11" fmla="*/ 225 h 441"/>
              <a:gd name="T12" fmla="*/ 154 w 423"/>
              <a:gd name="T13" fmla="*/ 321 h 441"/>
              <a:gd name="T14" fmla="*/ 338 w 423"/>
              <a:gd name="T15" fmla="*/ 27 h 441"/>
              <a:gd name="T16" fmla="*/ 395 w 423"/>
              <a:gd name="T17" fmla="*/ 13 h 441"/>
              <a:gd name="T18" fmla="*/ 413 w 423"/>
              <a:gd name="T19" fmla="*/ 75 h 441"/>
              <a:gd name="T20" fmla="*/ 198 w 423"/>
              <a:gd name="T21" fmla="*/ 423 h 441"/>
              <a:gd name="T22" fmla="*/ 163 w 423"/>
              <a:gd name="T23" fmla="*/ 440 h 441"/>
              <a:gd name="T24" fmla="*/ 158 w 423"/>
              <a:gd name="T25" fmla="*/ 440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23" h="441">
                <a:moveTo>
                  <a:pt x="158" y="440"/>
                </a:moveTo>
                <a:lnTo>
                  <a:pt x="158" y="440"/>
                </a:lnTo>
                <a:cubicBezTo>
                  <a:pt x="145" y="440"/>
                  <a:pt x="132" y="436"/>
                  <a:pt x="123" y="423"/>
                </a:cubicBezTo>
                <a:cubicBezTo>
                  <a:pt x="13" y="277"/>
                  <a:pt x="13" y="277"/>
                  <a:pt x="13" y="277"/>
                </a:cubicBezTo>
                <a:cubicBezTo>
                  <a:pt x="0" y="260"/>
                  <a:pt x="4" y="233"/>
                  <a:pt x="22" y="216"/>
                </a:cubicBezTo>
                <a:cubicBezTo>
                  <a:pt x="44" y="203"/>
                  <a:pt x="70" y="207"/>
                  <a:pt x="83" y="225"/>
                </a:cubicBezTo>
                <a:cubicBezTo>
                  <a:pt x="154" y="321"/>
                  <a:pt x="154" y="321"/>
                  <a:pt x="154" y="321"/>
                </a:cubicBezTo>
                <a:cubicBezTo>
                  <a:pt x="338" y="27"/>
                  <a:pt x="338" y="27"/>
                  <a:pt x="338" y="27"/>
                </a:cubicBezTo>
                <a:cubicBezTo>
                  <a:pt x="351" y="9"/>
                  <a:pt x="377" y="0"/>
                  <a:pt x="395" y="13"/>
                </a:cubicBezTo>
                <a:cubicBezTo>
                  <a:pt x="417" y="27"/>
                  <a:pt x="422" y="53"/>
                  <a:pt x="413" y="75"/>
                </a:cubicBezTo>
                <a:cubicBezTo>
                  <a:pt x="198" y="423"/>
                  <a:pt x="198" y="423"/>
                  <a:pt x="198" y="423"/>
                </a:cubicBezTo>
                <a:cubicBezTo>
                  <a:pt x="189" y="432"/>
                  <a:pt x="176" y="440"/>
                  <a:pt x="163" y="440"/>
                </a:cubicBezTo>
                <a:lnTo>
                  <a:pt x="158" y="440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Rectangle 18"/>
          <p:cNvSpPr/>
          <p:nvPr/>
        </p:nvSpPr>
        <p:spPr>
          <a:xfrm>
            <a:off x="2071420" y="10666125"/>
            <a:ext cx="763503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Simplify the network topology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46" name="Rectangle 18"/>
          <p:cNvSpPr/>
          <p:nvPr/>
        </p:nvSpPr>
        <p:spPr>
          <a:xfrm>
            <a:off x="2094617" y="11465383"/>
            <a:ext cx="681468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Complexity of certification</a:t>
            </a:r>
            <a:endParaRPr lang="en-US" sz="4400" b="1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5" name="Rectangle 18"/>
          <p:cNvSpPr/>
          <p:nvPr/>
        </p:nvSpPr>
        <p:spPr>
          <a:xfrm>
            <a:off x="12930218" y="9958239"/>
            <a:ext cx="112677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Unified Memory Model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3720045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5251438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Mix-Criticality</a:t>
            </a:r>
            <a:endParaRPr lang="en-US" sz="6400" b="1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" name="Rectangle 1"/>
          <p:cNvSpPr>
            <a:spLocks/>
          </p:cNvSpPr>
          <p:nvPr/>
        </p:nvSpPr>
        <p:spPr bwMode="auto">
          <a:xfrm>
            <a:off x="1749425" y="666698"/>
            <a:ext cx="211436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Motivation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738" y="3175531"/>
            <a:ext cx="2157795" cy="2460800"/>
          </a:xfrm>
          <a:prstGeom prst="rect">
            <a:avLst/>
          </a:prstGeom>
        </p:spPr>
      </p:pic>
      <p:pic>
        <p:nvPicPr>
          <p:cNvPr id="19" name="Immagin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8943" y="6733401"/>
            <a:ext cx="10269025" cy="5070809"/>
          </a:xfrm>
          <a:prstGeom prst="rect">
            <a:avLst/>
          </a:prstGeom>
        </p:spPr>
      </p:pic>
      <p:sp>
        <p:nvSpPr>
          <p:cNvPr id="21" name="Rectangle 18"/>
          <p:cNvSpPr/>
          <p:nvPr/>
        </p:nvSpPr>
        <p:spPr>
          <a:xfrm>
            <a:off x="3275534" y="3436435"/>
            <a:ext cx="584440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Certification authorities </a:t>
            </a:r>
            <a:r>
              <a:rPr lang="en-US" sz="40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define</a:t>
            </a:r>
          </a:p>
          <a:p>
            <a:pPr algn="ctr"/>
            <a:r>
              <a:rPr lang="en-US" sz="4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Criticality Levels</a:t>
            </a:r>
          </a:p>
        </p:txBody>
      </p:sp>
      <p:sp>
        <p:nvSpPr>
          <p:cNvPr id="24" name="CasellaDiTesto 23"/>
          <p:cNvSpPr txBox="1"/>
          <p:nvPr/>
        </p:nvSpPr>
        <p:spPr>
          <a:xfrm>
            <a:off x="9917132" y="2438125"/>
            <a:ext cx="1372899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In Avionics: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DO-178C:</a:t>
            </a: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 considers </a:t>
            </a:r>
            <a:r>
              <a:rPr lang="en-US" sz="4400" dirty="0">
                <a:latin typeface="Optima" charset="0"/>
                <a:ea typeface="Optima" charset="0"/>
                <a:cs typeface="Optima" charset="0"/>
              </a:rPr>
              <a:t>the entire </a:t>
            </a:r>
            <a:r>
              <a:rPr lang="en-US" sz="4400" b="1" dirty="0">
                <a:latin typeface="Optima" charset="0"/>
                <a:ea typeface="Optima" charset="0"/>
                <a:cs typeface="Optima" charset="0"/>
              </a:rPr>
              <a:t>software</a:t>
            </a:r>
            <a:r>
              <a:rPr lang="en-US" sz="4400" dirty="0">
                <a:latin typeface="Optima" charset="0"/>
                <a:ea typeface="Optima" charset="0"/>
                <a:cs typeface="Optima" charset="0"/>
              </a:rPr>
              <a:t> life-cycle and provides a basis for avionic systems </a:t>
            </a: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certification</a:t>
            </a:r>
            <a:r>
              <a:rPr lang="en-US" sz="4400" dirty="0">
                <a:latin typeface="Optima" charset="0"/>
                <a:ea typeface="Optima" charset="0"/>
                <a:cs typeface="Optima" charset="0"/>
              </a:rPr>
              <a:t>. </a:t>
            </a:r>
          </a:p>
          <a:p>
            <a:pPr marL="571500" indent="-571500">
              <a:buFont typeface="Arial" charset="0"/>
              <a:buChar char="•"/>
            </a:pP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ARINC-653:</a:t>
            </a: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 software specification </a:t>
            </a:r>
            <a:r>
              <a:rPr lang="en-US" sz="4400" dirty="0">
                <a:latin typeface="Optima" charset="0"/>
                <a:ea typeface="Optima" charset="0"/>
                <a:cs typeface="Optima" charset="0"/>
              </a:rPr>
              <a:t>for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safety-critical</a:t>
            </a:r>
            <a:r>
              <a:rPr lang="en-US" sz="4400" dirty="0" smtClean="0">
                <a:latin typeface="Optima" charset="0"/>
                <a:ea typeface="Optima" charset="0"/>
                <a:cs typeface="Optima" charset="0"/>
              </a:rPr>
              <a:t> </a:t>
            </a:r>
            <a:r>
              <a:rPr lang="en-US" sz="4400" b="1" dirty="0" smtClean="0">
                <a:latin typeface="Optima" charset="0"/>
                <a:ea typeface="Optima" charset="0"/>
                <a:cs typeface="Optima" charset="0"/>
              </a:rPr>
              <a:t>real-time </a:t>
            </a:r>
            <a:r>
              <a:rPr lang="en-US" sz="4400" b="1" dirty="0">
                <a:latin typeface="Optima" charset="0"/>
                <a:ea typeface="Optima" charset="0"/>
                <a:cs typeface="Optima" charset="0"/>
              </a:rPr>
              <a:t>operating systems</a:t>
            </a:r>
            <a:r>
              <a:rPr lang="en-US" sz="4400" dirty="0">
                <a:latin typeface="Optima" charset="0"/>
                <a:ea typeface="Optima" charset="0"/>
                <a:cs typeface="Optima" charset="0"/>
              </a:rPr>
              <a:t>. </a:t>
            </a:r>
          </a:p>
          <a:p>
            <a:pPr marL="571500" indent="-571500">
              <a:buFont typeface="Arial" charset="0"/>
              <a:buChar char="•"/>
            </a:pPr>
            <a:endParaRPr lang="en-US" sz="4400" dirty="0">
              <a:latin typeface="Optima" charset="0"/>
              <a:ea typeface="Optima" charset="0"/>
              <a:cs typeface="Optima" charset="0"/>
            </a:endParaRPr>
          </a:p>
        </p:txBody>
      </p:sp>
      <p:sp>
        <p:nvSpPr>
          <p:cNvPr id="28" name="Rectangle 575"/>
          <p:cNvSpPr/>
          <p:nvPr/>
        </p:nvSpPr>
        <p:spPr>
          <a:xfrm rot="5400000">
            <a:off x="-897276" y="9065554"/>
            <a:ext cx="4068146" cy="1017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ttangolo 28"/>
          <p:cNvSpPr/>
          <p:nvPr/>
        </p:nvSpPr>
        <p:spPr>
          <a:xfrm>
            <a:off x="1389553" y="8391643"/>
            <a:ext cx="1031476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4800" dirty="0" smtClean="0">
                <a:latin typeface="Gill Sans" charset="0"/>
                <a:ea typeface="Gill Sans" charset="0"/>
                <a:cs typeface="Gill Sans" charset="0"/>
              </a:rPr>
              <a:t>“The objective of Robust Partitioning is to provide the same level of functional isolation as a federated implementation." </a:t>
            </a:r>
            <a:endParaRPr lang="en-US" sz="480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0" name="Rectangle 38"/>
          <p:cNvSpPr>
            <a:spLocks/>
          </p:cNvSpPr>
          <p:nvPr/>
        </p:nvSpPr>
        <p:spPr bwMode="auto">
          <a:xfrm>
            <a:off x="1407026" y="7280060"/>
            <a:ext cx="978511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  <a:sym typeface="Bebas Neue" charset="0"/>
              </a:rPr>
              <a:t>Robust Partitioning </a:t>
            </a:r>
            <a:r>
              <a:rPr lang="en-US" sz="54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  <a:sym typeface="Bebas Neue" charset="0"/>
              </a:rPr>
              <a:t>(</a:t>
            </a:r>
            <a:r>
              <a:rPr lang="en-US" sz="54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ARINC-653)</a:t>
            </a:r>
            <a:endParaRPr lang="en-US" sz="5400" dirty="0">
              <a:solidFill>
                <a:schemeClr val="tx2"/>
              </a:solidFill>
              <a:latin typeface="Optima" charset="0"/>
              <a:ea typeface="Optima" charset="0"/>
              <a:cs typeface="Optima" charset="0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5969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>
            <a:spLocks/>
          </p:cNvSpPr>
          <p:nvPr/>
        </p:nvSpPr>
        <p:spPr bwMode="auto">
          <a:xfrm>
            <a:off x="1727123" y="1249129"/>
            <a:ext cx="3916137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Objectives</a:t>
            </a:r>
            <a:endParaRPr lang="en-US" sz="6400" b="1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2" name="Rectangle 1"/>
          <p:cNvSpPr>
            <a:spLocks/>
          </p:cNvSpPr>
          <p:nvPr/>
        </p:nvSpPr>
        <p:spPr bwMode="auto">
          <a:xfrm>
            <a:off x="1749425" y="666698"/>
            <a:ext cx="211436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Motivation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7145859" y="4339508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4" name="Arc 23"/>
          <p:cNvSpPr/>
          <p:nvPr/>
        </p:nvSpPr>
        <p:spPr>
          <a:xfrm rot="10800000">
            <a:off x="7147574" y="4341221"/>
            <a:ext cx="5056958" cy="5058276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2204531" y="4312930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6" name="Arc 25"/>
          <p:cNvSpPr/>
          <p:nvPr/>
        </p:nvSpPr>
        <p:spPr>
          <a:xfrm>
            <a:off x="12206245" y="4314645"/>
            <a:ext cx="5056958" cy="5058274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17251847" y="4312930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47" name="Arc 46"/>
          <p:cNvSpPr/>
          <p:nvPr/>
        </p:nvSpPr>
        <p:spPr>
          <a:xfrm rot="10800000">
            <a:off x="17253562" y="4314643"/>
            <a:ext cx="5056958" cy="5058276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49" name="Oval 19"/>
          <p:cNvSpPr>
            <a:spLocks noChangeArrowheads="1"/>
          </p:cNvSpPr>
          <p:nvPr/>
        </p:nvSpPr>
        <p:spPr bwMode="auto">
          <a:xfrm>
            <a:off x="8790559" y="4680125"/>
            <a:ext cx="1752616" cy="17530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Oval 20"/>
          <p:cNvSpPr>
            <a:spLocks noChangeArrowheads="1"/>
          </p:cNvSpPr>
          <p:nvPr/>
        </p:nvSpPr>
        <p:spPr bwMode="auto">
          <a:xfrm>
            <a:off x="13852738" y="4670876"/>
            <a:ext cx="1752616" cy="17530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18"/>
          <p:cNvSpPr>
            <a:spLocks noChangeArrowheads="1"/>
          </p:cNvSpPr>
          <p:nvPr/>
        </p:nvSpPr>
        <p:spPr bwMode="auto">
          <a:xfrm>
            <a:off x="18919473" y="4670876"/>
            <a:ext cx="1752616" cy="175307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640034" y="6763665"/>
            <a:ext cx="4054316" cy="2051844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Mix-Criticality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Support the design and Implementation of mix-critical application</a:t>
            </a:r>
            <a:endParaRPr lang="en-US" sz="23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2692113" y="6763665"/>
            <a:ext cx="4054312" cy="2051844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Virtualization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Evaluate the use of virtualization for mix-critical systems</a:t>
            </a:r>
            <a:endParaRPr lang="en-US" sz="23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7768625" y="6669076"/>
            <a:ext cx="4054312" cy="1538883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Multi-Core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Evaluate Multi-Core in Avionics use-cases</a:t>
            </a:r>
            <a:endParaRPr lang="en-US" sz="23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0" name="Shape 2783"/>
          <p:cNvSpPr/>
          <p:nvPr/>
        </p:nvSpPr>
        <p:spPr>
          <a:xfrm>
            <a:off x="9253068" y="5195071"/>
            <a:ext cx="827598" cy="7147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14373734" y="4993414"/>
            <a:ext cx="688009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600" smtClean="0">
                <a:solidFill>
                  <a:schemeClr val="bg1"/>
                </a:solidFill>
                <a:latin typeface="Gill Sans Light" charset="0"/>
                <a:ea typeface="Gill Sans Light" charset="0"/>
                <a:cs typeface="Gill Sans Light" charset="0"/>
              </a:rPr>
              <a:t>V</a:t>
            </a:r>
            <a:endParaRPr lang="en-US" sz="6600" dirty="0">
              <a:solidFill>
                <a:schemeClr val="bg1"/>
              </a:solidFill>
              <a:latin typeface="Gill Sans Light" charset="0"/>
              <a:ea typeface="Gill Sans Light" charset="0"/>
              <a:cs typeface="Gill Sans Light" charset="0"/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19213894" y="5262955"/>
            <a:ext cx="1136294" cy="568913"/>
            <a:chOff x="19343472" y="5592104"/>
            <a:chExt cx="1136294" cy="568913"/>
          </a:xfrm>
        </p:grpSpPr>
        <p:pic>
          <p:nvPicPr>
            <p:cNvPr id="3" name="Immagin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43472" y="5592104"/>
              <a:ext cx="568147" cy="568147"/>
            </a:xfrm>
            <a:prstGeom prst="rect">
              <a:avLst/>
            </a:prstGeom>
          </p:spPr>
        </p:pic>
        <p:pic>
          <p:nvPicPr>
            <p:cNvPr id="31" name="Immagine 3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911619" y="5592870"/>
              <a:ext cx="568147" cy="568147"/>
            </a:xfrm>
            <a:prstGeom prst="rect">
              <a:avLst/>
            </a:prstGeom>
          </p:spPr>
        </p:pic>
      </p:grpSp>
      <p:sp>
        <p:nvSpPr>
          <p:cNvPr id="9" name="Ovale 8"/>
          <p:cNvSpPr/>
          <p:nvPr/>
        </p:nvSpPr>
        <p:spPr>
          <a:xfrm>
            <a:off x="7109442" y="4312930"/>
            <a:ext cx="5134279" cy="5134279"/>
          </a:xfrm>
          <a:prstGeom prst="ellipse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e 43"/>
          <p:cNvSpPr/>
          <p:nvPr/>
        </p:nvSpPr>
        <p:spPr>
          <a:xfrm>
            <a:off x="12176066" y="4272234"/>
            <a:ext cx="5134279" cy="5134279"/>
          </a:xfrm>
          <a:prstGeom prst="ellipse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e 58"/>
          <p:cNvSpPr/>
          <p:nvPr/>
        </p:nvSpPr>
        <p:spPr>
          <a:xfrm>
            <a:off x="17216718" y="4284389"/>
            <a:ext cx="5134279" cy="5134279"/>
          </a:xfrm>
          <a:prstGeom prst="ellipse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093257" y="4339508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2" name="Arc 21"/>
          <p:cNvSpPr/>
          <p:nvPr/>
        </p:nvSpPr>
        <p:spPr>
          <a:xfrm>
            <a:off x="2094972" y="4341223"/>
            <a:ext cx="5056958" cy="5058274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58" name="Oval 15"/>
          <p:cNvSpPr>
            <a:spLocks noChangeArrowheads="1"/>
          </p:cNvSpPr>
          <p:nvPr/>
        </p:nvSpPr>
        <p:spPr bwMode="auto">
          <a:xfrm>
            <a:off x="3731887" y="4678320"/>
            <a:ext cx="1752616" cy="17530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2578562" y="6768489"/>
            <a:ext cx="4054312" cy="1538883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Model-Based Design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Develop a Model-Based</a:t>
            </a:r>
            <a:r>
              <a:rPr lang="en-US" sz="2300" dirty="0" smtClean="0">
                <a:latin typeface="Lato Light" charset="0"/>
                <a:ea typeface="Lato Light" charset="0"/>
                <a:cs typeface="Lato Light" charset="0"/>
              </a:rPr>
              <a:t> Design Framework</a:t>
            </a:r>
            <a:endParaRPr lang="en-US" sz="2400" dirty="0" smtClean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40" name="Shape 2645"/>
          <p:cNvSpPr/>
          <p:nvPr/>
        </p:nvSpPr>
        <p:spPr>
          <a:xfrm>
            <a:off x="4194396" y="5246467"/>
            <a:ext cx="827598" cy="6018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59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11328422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Model Based Design - Simulink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" name="Rectangle 1"/>
          <p:cNvSpPr>
            <a:spLocks/>
          </p:cNvSpPr>
          <p:nvPr/>
        </p:nvSpPr>
        <p:spPr bwMode="auto">
          <a:xfrm>
            <a:off x="1749425" y="666698"/>
            <a:ext cx="463338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Frameworks and Tools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630"/>
          <a:stretch/>
        </p:blipFill>
        <p:spPr>
          <a:xfrm>
            <a:off x="1498761" y="4160994"/>
            <a:ext cx="8533793" cy="2153940"/>
          </a:xfrm>
          <a:prstGeom prst="rect">
            <a:avLst/>
          </a:prstGeom>
        </p:spPr>
      </p:pic>
      <p:sp>
        <p:nvSpPr>
          <p:cNvPr id="11" name="Rectangle 18"/>
          <p:cNvSpPr/>
          <p:nvPr/>
        </p:nvSpPr>
        <p:spPr>
          <a:xfrm>
            <a:off x="1498762" y="3116898"/>
            <a:ext cx="700515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Model-Based Design Tool:</a:t>
            </a:r>
          </a:p>
        </p:txBody>
      </p:sp>
      <p:grpSp>
        <p:nvGrpSpPr>
          <p:cNvPr id="7" name="Gruppo 6"/>
          <p:cNvGrpSpPr/>
          <p:nvPr/>
        </p:nvGrpSpPr>
        <p:grpSpPr>
          <a:xfrm>
            <a:off x="10970350" y="3116898"/>
            <a:ext cx="10626291" cy="3190115"/>
            <a:chOff x="10548174" y="2877283"/>
            <a:chExt cx="10626291" cy="3190115"/>
          </a:xfrm>
        </p:grpSpPr>
        <p:sp>
          <p:nvSpPr>
            <p:cNvPr id="105" name="Shape 2783"/>
            <p:cNvSpPr/>
            <p:nvPr/>
          </p:nvSpPr>
          <p:spPr>
            <a:xfrm>
              <a:off x="17559308" y="2877283"/>
              <a:ext cx="594258" cy="5132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5855"/>
                  </a:moveTo>
                  <a:lnTo>
                    <a:pt x="1633" y="10800"/>
                  </a:lnTo>
                  <a:lnTo>
                    <a:pt x="4615" y="9156"/>
                  </a:lnTo>
                  <a:lnTo>
                    <a:pt x="10589" y="12450"/>
                  </a:lnTo>
                  <a:lnTo>
                    <a:pt x="10591" y="12446"/>
                  </a:lnTo>
                  <a:cubicBezTo>
                    <a:pt x="10654" y="12482"/>
                    <a:pt x="10724" y="12505"/>
                    <a:pt x="10800" y="12505"/>
                  </a:cubicBezTo>
                  <a:cubicBezTo>
                    <a:pt x="10876" y="12505"/>
                    <a:pt x="10946" y="12482"/>
                    <a:pt x="11009" y="12446"/>
                  </a:cubicBezTo>
                  <a:lnTo>
                    <a:pt x="11011" y="12450"/>
                  </a:lnTo>
                  <a:lnTo>
                    <a:pt x="16985" y="9156"/>
                  </a:lnTo>
                  <a:lnTo>
                    <a:pt x="19967" y="10800"/>
                  </a:lnTo>
                  <a:cubicBezTo>
                    <a:pt x="19967" y="10800"/>
                    <a:pt x="10800" y="15855"/>
                    <a:pt x="10800" y="15855"/>
                  </a:cubicBezTo>
                  <a:close/>
                  <a:moveTo>
                    <a:pt x="19967" y="15347"/>
                  </a:moveTo>
                  <a:lnTo>
                    <a:pt x="10800" y="20402"/>
                  </a:lnTo>
                  <a:lnTo>
                    <a:pt x="1633" y="15347"/>
                  </a:lnTo>
                  <a:lnTo>
                    <a:pt x="4615" y="13703"/>
                  </a:lnTo>
                  <a:lnTo>
                    <a:pt x="10589" y="16997"/>
                  </a:lnTo>
                  <a:lnTo>
                    <a:pt x="10591" y="16994"/>
                  </a:lnTo>
                  <a:cubicBezTo>
                    <a:pt x="10654" y="17029"/>
                    <a:pt x="10724" y="17053"/>
                    <a:pt x="10800" y="17053"/>
                  </a:cubicBezTo>
                  <a:cubicBezTo>
                    <a:pt x="10876" y="17053"/>
                    <a:pt x="10946" y="17029"/>
                    <a:pt x="11009" y="16994"/>
                  </a:cubicBezTo>
                  <a:lnTo>
                    <a:pt x="11011" y="16997"/>
                  </a:lnTo>
                  <a:lnTo>
                    <a:pt x="16985" y="13703"/>
                  </a:lnTo>
                  <a:cubicBezTo>
                    <a:pt x="16985" y="13703"/>
                    <a:pt x="19967" y="15347"/>
                    <a:pt x="19967" y="15347"/>
                  </a:cubicBezTo>
                  <a:close/>
                  <a:moveTo>
                    <a:pt x="1633" y="6253"/>
                  </a:moveTo>
                  <a:lnTo>
                    <a:pt x="10800" y="1198"/>
                  </a:lnTo>
                  <a:lnTo>
                    <a:pt x="19967" y="6253"/>
                  </a:lnTo>
                  <a:lnTo>
                    <a:pt x="10800" y="11307"/>
                  </a:lnTo>
                  <a:cubicBezTo>
                    <a:pt x="10800" y="11307"/>
                    <a:pt x="1633" y="6253"/>
                    <a:pt x="1633" y="6253"/>
                  </a:cubicBezTo>
                  <a:close/>
                  <a:moveTo>
                    <a:pt x="21600" y="10800"/>
                  </a:moveTo>
                  <a:cubicBezTo>
                    <a:pt x="21600" y="10574"/>
                    <a:pt x="21484" y="10383"/>
                    <a:pt x="21319" y="10290"/>
                  </a:cubicBezTo>
                  <a:lnTo>
                    <a:pt x="21320" y="10287"/>
                  </a:lnTo>
                  <a:lnTo>
                    <a:pt x="18127" y="8526"/>
                  </a:lnTo>
                  <a:lnTo>
                    <a:pt x="21320" y="6766"/>
                  </a:lnTo>
                  <a:lnTo>
                    <a:pt x="21319" y="6762"/>
                  </a:lnTo>
                  <a:cubicBezTo>
                    <a:pt x="21484" y="6671"/>
                    <a:pt x="21600" y="6479"/>
                    <a:pt x="21600" y="6253"/>
                  </a:cubicBezTo>
                  <a:cubicBezTo>
                    <a:pt x="21600" y="6027"/>
                    <a:pt x="21484" y="5835"/>
                    <a:pt x="21319" y="5743"/>
                  </a:cubicBezTo>
                  <a:lnTo>
                    <a:pt x="21320" y="5740"/>
                  </a:lnTo>
                  <a:lnTo>
                    <a:pt x="11011" y="56"/>
                  </a:lnTo>
                  <a:lnTo>
                    <a:pt x="11009" y="59"/>
                  </a:lnTo>
                  <a:cubicBezTo>
                    <a:pt x="10946" y="23"/>
                    <a:pt x="10876" y="0"/>
                    <a:pt x="10800" y="0"/>
                  </a:cubicBezTo>
                  <a:cubicBezTo>
                    <a:pt x="10724" y="0"/>
                    <a:pt x="10654" y="23"/>
                    <a:pt x="10591" y="59"/>
                  </a:cubicBezTo>
                  <a:lnTo>
                    <a:pt x="10589" y="56"/>
                  </a:lnTo>
                  <a:lnTo>
                    <a:pt x="280" y="5740"/>
                  </a:lnTo>
                  <a:lnTo>
                    <a:pt x="281" y="5743"/>
                  </a:lnTo>
                  <a:cubicBezTo>
                    <a:pt x="116" y="5835"/>
                    <a:pt x="0" y="6027"/>
                    <a:pt x="0" y="6253"/>
                  </a:cubicBezTo>
                  <a:cubicBezTo>
                    <a:pt x="0" y="6479"/>
                    <a:pt x="116" y="6671"/>
                    <a:pt x="281" y="6762"/>
                  </a:cubicBezTo>
                  <a:lnTo>
                    <a:pt x="280" y="6766"/>
                  </a:lnTo>
                  <a:lnTo>
                    <a:pt x="3473" y="8526"/>
                  </a:lnTo>
                  <a:lnTo>
                    <a:pt x="280" y="10287"/>
                  </a:lnTo>
                  <a:lnTo>
                    <a:pt x="281" y="10290"/>
                  </a:lnTo>
                  <a:cubicBezTo>
                    <a:pt x="116" y="10383"/>
                    <a:pt x="0" y="10574"/>
                    <a:pt x="0" y="10800"/>
                  </a:cubicBezTo>
                  <a:cubicBezTo>
                    <a:pt x="0" y="11026"/>
                    <a:pt x="116" y="11218"/>
                    <a:pt x="281" y="11310"/>
                  </a:cubicBezTo>
                  <a:lnTo>
                    <a:pt x="280" y="11313"/>
                  </a:lnTo>
                  <a:lnTo>
                    <a:pt x="3473" y="13074"/>
                  </a:lnTo>
                  <a:lnTo>
                    <a:pt x="280" y="14834"/>
                  </a:lnTo>
                  <a:lnTo>
                    <a:pt x="281" y="14838"/>
                  </a:lnTo>
                  <a:cubicBezTo>
                    <a:pt x="116" y="14930"/>
                    <a:pt x="0" y="15121"/>
                    <a:pt x="0" y="15347"/>
                  </a:cubicBezTo>
                  <a:cubicBezTo>
                    <a:pt x="0" y="15574"/>
                    <a:pt x="116" y="15765"/>
                    <a:pt x="281" y="15857"/>
                  </a:cubicBezTo>
                  <a:lnTo>
                    <a:pt x="280" y="15860"/>
                  </a:lnTo>
                  <a:lnTo>
                    <a:pt x="10589" y="21544"/>
                  </a:lnTo>
                  <a:lnTo>
                    <a:pt x="10591" y="21541"/>
                  </a:lnTo>
                  <a:cubicBezTo>
                    <a:pt x="10654" y="21577"/>
                    <a:pt x="10724" y="21600"/>
                    <a:pt x="10800" y="21600"/>
                  </a:cubicBezTo>
                  <a:cubicBezTo>
                    <a:pt x="10876" y="21600"/>
                    <a:pt x="10946" y="21577"/>
                    <a:pt x="11009" y="21541"/>
                  </a:cubicBezTo>
                  <a:lnTo>
                    <a:pt x="11011" y="21544"/>
                  </a:lnTo>
                  <a:lnTo>
                    <a:pt x="21320" y="15860"/>
                  </a:lnTo>
                  <a:lnTo>
                    <a:pt x="21319" y="15857"/>
                  </a:lnTo>
                  <a:cubicBezTo>
                    <a:pt x="21484" y="15765"/>
                    <a:pt x="21600" y="15574"/>
                    <a:pt x="21600" y="15347"/>
                  </a:cubicBezTo>
                  <a:cubicBezTo>
                    <a:pt x="21600" y="15121"/>
                    <a:pt x="21484" y="14930"/>
                    <a:pt x="21319" y="14838"/>
                  </a:cubicBezTo>
                  <a:lnTo>
                    <a:pt x="21320" y="14834"/>
                  </a:lnTo>
                  <a:lnTo>
                    <a:pt x="18127" y="13074"/>
                  </a:lnTo>
                  <a:lnTo>
                    <a:pt x="21320" y="11313"/>
                  </a:lnTo>
                  <a:lnTo>
                    <a:pt x="21319" y="11310"/>
                  </a:lnTo>
                  <a:cubicBezTo>
                    <a:pt x="21484" y="11218"/>
                    <a:pt x="21600" y="11026"/>
                    <a:pt x="21600" y="1080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" name="Freeform 395"/>
            <p:cNvSpPr>
              <a:spLocks noChangeArrowheads="1"/>
            </p:cNvSpPr>
            <p:nvPr/>
          </p:nvSpPr>
          <p:spPr bwMode="auto">
            <a:xfrm>
              <a:off x="10552479" y="5368538"/>
              <a:ext cx="844352" cy="639408"/>
            </a:xfrm>
            <a:custGeom>
              <a:avLst/>
              <a:gdLst>
                <a:gd name="T0" fmla="*/ 1151 w 1529"/>
                <a:gd name="T1" fmla="*/ 1159 h 1160"/>
                <a:gd name="T2" fmla="*/ 0 w 1529"/>
                <a:gd name="T3" fmla="*/ 1159 h 1160"/>
                <a:gd name="T4" fmla="*/ 0 w 1529"/>
                <a:gd name="T5" fmla="*/ 0 h 1160"/>
                <a:gd name="T6" fmla="*/ 1151 w 1529"/>
                <a:gd name="T7" fmla="*/ 0 h 1160"/>
                <a:gd name="T8" fmla="*/ 1528 w 1529"/>
                <a:gd name="T9" fmla="*/ 580 h 1160"/>
                <a:gd name="T10" fmla="*/ 1151 w 1529"/>
                <a:gd name="T11" fmla="*/ 1159 h 1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9" h="1160">
                  <a:moveTo>
                    <a:pt x="1151" y="1159"/>
                  </a:moveTo>
                  <a:lnTo>
                    <a:pt x="0" y="1159"/>
                  </a:lnTo>
                  <a:lnTo>
                    <a:pt x="0" y="0"/>
                  </a:lnTo>
                  <a:lnTo>
                    <a:pt x="1151" y="0"/>
                  </a:lnTo>
                  <a:lnTo>
                    <a:pt x="1528" y="580"/>
                  </a:lnTo>
                  <a:lnTo>
                    <a:pt x="1151" y="1159"/>
                  </a:lnTo>
                </a:path>
              </a:pathLst>
            </a:custGeom>
            <a:solidFill>
              <a:srgbClr val="C00000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8000"/>
            </a:p>
          </p:txBody>
        </p:sp>
        <p:sp>
          <p:nvSpPr>
            <p:cNvPr id="15" name="Freeform 398"/>
            <p:cNvSpPr>
              <a:spLocks noChangeArrowheads="1"/>
            </p:cNvSpPr>
            <p:nvPr/>
          </p:nvSpPr>
          <p:spPr bwMode="auto">
            <a:xfrm>
              <a:off x="10548174" y="2967427"/>
              <a:ext cx="844352" cy="634526"/>
            </a:xfrm>
            <a:custGeom>
              <a:avLst/>
              <a:gdLst>
                <a:gd name="T0" fmla="*/ 1151 w 1529"/>
                <a:gd name="T1" fmla="*/ 1151 h 1152"/>
                <a:gd name="T2" fmla="*/ 0 w 1529"/>
                <a:gd name="T3" fmla="*/ 1151 h 1152"/>
                <a:gd name="T4" fmla="*/ 0 w 1529"/>
                <a:gd name="T5" fmla="*/ 0 h 1152"/>
                <a:gd name="T6" fmla="*/ 1151 w 1529"/>
                <a:gd name="T7" fmla="*/ 0 h 1152"/>
                <a:gd name="T8" fmla="*/ 1528 w 1529"/>
                <a:gd name="T9" fmla="*/ 572 h 1152"/>
                <a:gd name="T10" fmla="*/ 1151 w 1529"/>
                <a:gd name="T11" fmla="*/ 1151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9" h="1152">
                  <a:moveTo>
                    <a:pt x="1151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1151" y="0"/>
                  </a:lnTo>
                  <a:lnTo>
                    <a:pt x="1528" y="572"/>
                  </a:lnTo>
                  <a:lnTo>
                    <a:pt x="1151" y="115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8000"/>
            </a:p>
          </p:txBody>
        </p:sp>
        <p:sp>
          <p:nvSpPr>
            <p:cNvPr id="16" name="Freeform 40"/>
            <p:cNvSpPr>
              <a:spLocks noChangeArrowheads="1"/>
            </p:cNvSpPr>
            <p:nvPr/>
          </p:nvSpPr>
          <p:spPr bwMode="auto">
            <a:xfrm>
              <a:off x="10731010" y="3129298"/>
              <a:ext cx="286846" cy="298816"/>
            </a:xfrm>
            <a:custGeom>
              <a:avLst/>
              <a:gdLst>
                <a:gd name="T0" fmla="*/ 158 w 423"/>
                <a:gd name="T1" fmla="*/ 440 h 441"/>
                <a:gd name="T2" fmla="*/ 158 w 423"/>
                <a:gd name="T3" fmla="*/ 440 h 441"/>
                <a:gd name="T4" fmla="*/ 123 w 423"/>
                <a:gd name="T5" fmla="*/ 423 h 441"/>
                <a:gd name="T6" fmla="*/ 13 w 423"/>
                <a:gd name="T7" fmla="*/ 277 h 441"/>
                <a:gd name="T8" fmla="*/ 22 w 423"/>
                <a:gd name="T9" fmla="*/ 216 h 441"/>
                <a:gd name="T10" fmla="*/ 83 w 423"/>
                <a:gd name="T11" fmla="*/ 225 h 441"/>
                <a:gd name="T12" fmla="*/ 154 w 423"/>
                <a:gd name="T13" fmla="*/ 321 h 441"/>
                <a:gd name="T14" fmla="*/ 338 w 423"/>
                <a:gd name="T15" fmla="*/ 27 h 441"/>
                <a:gd name="T16" fmla="*/ 395 w 423"/>
                <a:gd name="T17" fmla="*/ 13 h 441"/>
                <a:gd name="T18" fmla="*/ 413 w 423"/>
                <a:gd name="T19" fmla="*/ 75 h 441"/>
                <a:gd name="T20" fmla="*/ 198 w 423"/>
                <a:gd name="T21" fmla="*/ 423 h 441"/>
                <a:gd name="T22" fmla="*/ 163 w 423"/>
                <a:gd name="T23" fmla="*/ 440 h 441"/>
                <a:gd name="T24" fmla="*/ 158 w 423"/>
                <a:gd name="T25" fmla="*/ 44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3" h="441">
                  <a:moveTo>
                    <a:pt x="158" y="440"/>
                  </a:moveTo>
                  <a:lnTo>
                    <a:pt x="158" y="440"/>
                  </a:lnTo>
                  <a:cubicBezTo>
                    <a:pt x="145" y="440"/>
                    <a:pt x="132" y="436"/>
                    <a:pt x="123" y="423"/>
                  </a:cubicBezTo>
                  <a:cubicBezTo>
                    <a:pt x="13" y="277"/>
                    <a:pt x="13" y="277"/>
                    <a:pt x="13" y="277"/>
                  </a:cubicBezTo>
                  <a:cubicBezTo>
                    <a:pt x="0" y="260"/>
                    <a:pt x="4" y="233"/>
                    <a:pt x="22" y="216"/>
                  </a:cubicBezTo>
                  <a:cubicBezTo>
                    <a:pt x="44" y="203"/>
                    <a:pt x="70" y="207"/>
                    <a:pt x="83" y="225"/>
                  </a:cubicBezTo>
                  <a:cubicBezTo>
                    <a:pt x="154" y="321"/>
                    <a:pt x="154" y="321"/>
                    <a:pt x="154" y="321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51" y="9"/>
                    <a:pt x="377" y="0"/>
                    <a:pt x="395" y="13"/>
                  </a:cubicBezTo>
                  <a:cubicBezTo>
                    <a:pt x="417" y="27"/>
                    <a:pt x="422" y="53"/>
                    <a:pt x="413" y="75"/>
                  </a:cubicBezTo>
                  <a:cubicBezTo>
                    <a:pt x="198" y="423"/>
                    <a:pt x="198" y="423"/>
                    <a:pt x="198" y="423"/>
                  </a:cubicBezTo>
                  <a:cubicBezTo>
                    <a:pt x="189" y="432"/>
                    <a:pt x="176" y="440"/>
                    <a:pt x="163" y="440"/>
                  </a:cubicBezTo>
                  <a:lnTo>
                    <a:pt x="158" y="440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44"/>
            <p:cNvSpPr>
              <a:spLocks noChangeArrowheads="1"/>
            </p:cNvSpPr>
            <p:nvPr/>
          </p:nvSpPr>
          <p:spPr bwMode="auto">
            <a:xfrm>
              <a:off x="10758512" y="5580613"/>
              <a:ext cx="203182" cy="221124"/>
            </a:xfrm>
            <a:custGeom>
              <a:avLst/>
              <a:gdLst>
                <a:gd name="T0" fmla="*/ 282 w 301"/>
                <a:gd name="T1" fmla="*/ 259 h 326"/>
                <a:gd name="T2" fmla="*/ 282 w 301"/>
                <a:gd name="T3" fmla="*/ 259 h 326"/>
                <a:gd name="T4" fmla="*/ 199 w 301"/>
                <a:gd name="T5" fmla="*/ 163 h 326"/>
                <a:gd name="T6" fmla="*/ 282 w 301"/>
                <a:gd name="T7" fmla="*/ 66 h 326"/>
                <a:gd name="T8" fmla="*/ 282 w 301"/>
                <a:gd name="T9" fmla="*/ 13 h 326"/>
                <a:gd name="T10" fmla="*/ 234 w 301"/>
                <a:gd name="T11" fmla="*/ 13 h 326"/>
                <a:gd name="T12" fmla="*/ 150 w 301"/>
                <a:gd name="T13" fmla="*/ 105 h 326"/>
                <a:gd name="T14" fmla="*/ 66 w 301"/>
                <a:gd name="T15" fmla="*/ 13 h 326"/>
                <a:gd name="T16" fmla="*/ 14 w 301"/>
                <a:gd name="T17" fmla="*/ 13 h 326"/>
                <a:gd name="T18" fmla="*/ 14 w 301"/>
                <a:gd name="T19" fmla="*/ 66 h 326"/>
                <a:gd name="T20" fmla="*/ 102 w 301"/>
                <a:gd name="T21" fmla="*/ 163 h 326"/>
                <a:gd name="T22" fmla="*/ 14 w 301"/>
                <a:gd name="T23" fmla="*/ 259 h 326"/>
                <a:gd name="T24" fmla="*/ 14 w 301"/>
                <a:gd name="T25" fmla="*/ 312 h 326"/>
                <a:gd name="T26" fmla="*/ 66 w 301"/>
                <a:gd name="T27" fmla="*/ 312 h 326"/>
                <a:gd name="T28" fmla="*/ 150 w 301"/>
                <a:gd name="T29" fmla="*/ 220 h 326"/>
                <a:gd name="T30" fmla="*/ 234 w 301"/>
                <a:gd name="T31" fmla="*/ 312 h 326"/>
                <a:gd name="T32" fmla="*/ 282 w 301"/>
                <a:gd name="T33" fmla="*/ 312 h 326"/>
                <a:gd name="T34" fmla="*/ 282 w 301"/>
                <a:gd name="T35" fmla="*/ 259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1" h="326">
                  <a:moveTo>
                    <a:pt x="282" y="259"/>
                  </a:moveTo>
                  <a:lnTo>
                    <a:pt x="282" y="259"/>
                  </a:lnTo>
                  <a:cubicBezTo>
                    <a:pt x="199" y="163"/>
                    <a:pt x="199" y="163"/>
                    <a:pt x="199" y="163"/>
                  </a:cubicBezTo>
                  <a:cubicBezTo>
                    <a:pt x="282" y="66"/>
                    <a:pt x="282" y="66"/>
                    <a:pt x="282" y="66"/>
                  </a:cubicBezTo>
                  <a:cubicBezTo>
                    <a:pt x="300" y="53"/>
                    <a:pt x="300" y="26"/>
                    <a:pt x="282" y="13"/>
                  </a:cubicBezTo>
                  <a:cubicBezTo>
                    <a:pt x="269" y="0"/>
                    <a:pt x="247" y="0"/>
                    <a:pt x="234" y="13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53" y="0"/>
                    <a:pt x="31" y="0"/>
                    <a:pt x="14" y="13"/>
                  </a:cubicBezTo>
                  <a:cubicBezTo>
                    <a:pt x="0" y="26"/>
                    <a:pt x="0" y="53"/>
                    <a:pt x="14" y="66"/>
                  </a:cubicBezTo>
                  <a:cubicBezTo>
                    <a:pt x="102" y="163"/>
                    <a:pt x="102" y="163"/>
                    <a:pt x="102" y="163"/>
                  </a:cubicBezTo>
                  <a:cubicBezTo>
                    <a:pt x="14" y="259"/>
                    <a:pt x="14" y="259"/>
                    <a:pt x="14" y="259"/>
                  </a:cubicBezTo>
                  <a:cubicBezTo>
                    <a:pt x="0" y="273"/>
                    <a:pt x="0" y="299"/>
                    <a:pt x="14" y="312"/>
                  </a:cubicBezTo>
                  <a:cubicBezTo>
                    <a:pt x="31" y="325"/>
                    <a:pt x="53" y="325"/>
                    <a:pt x="66" y="312"/>
                  </a:cubicBezTo>
                  <a:cubicBezTo>
                    <a:pt x="150" y="220"/>
                    <a:pt x="150" y="220"/>
                    <a:pt x="150" y="220"/>
                  </a:cubicBezTo>
                  <a:cubicBezTo>
                    <a:pt x="234" y="312"/>
                    <a:pt x="234" y="312"/>
                    <a:pt x="234" y="312"/>
                  </a:cubicBezTo>
                  <a:cubicBezTo>
                    <a:pt x="247" y="325"/>
                    <a:pt x="269" y="325"/>
                    <a:pt x="282" y="312"/>
                  </a:cubicBezTo>
                  <a:cubicBezTo>
                    <a:pt x="300" y="299"/>
                    <a:pt x="300" y="273"/>
                    <a:pt x="282" y="25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Rectangle 18"/>
            <p:cNvSpPr/>
            <p:nvPr/>
          </p:nvSpPr>
          <p:spPr>
            <a:xfrm>
              <a:off x="11575362" y="2899189"/>
              <a:ext cx="959910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Mature Modelling and Simulation tool</a:t>
              </a:r>
              <a:endParaRPr lang="en-US" sz="4400" b="1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19" name="Freeform 398"/>
            <p:cNvSpPr>
              <a:spLocks noChangeArrowheads="1"/>
            </p:cNvSpPr>
            <p:nvPr/>
          </p:nvSpPr>
          <p:spPr bwMode="auto">
            <a:xfrm>
              <a:off x="10552479" y="3769977"/>
              <a:ext cx="844352" cy="634526"/>
            </a:xfrm>
            <a:custGeom>
              <a:avLst/>
              <a:gdLst>
                <a:gd name="T0" fmla="*/ 1151 w 1529"/>
                <a:gd name="T1" fmla="*/ 1151 h 1152"/>
                <a:gd name="T2" fmla="*/ 0 w 1529"/>
                <a:gd name="T3" fmla="*/ 1151 h 1152"/>
                <a:gd name="T4" fmla="*/ 0 w 1529"/>
                <a:gd name="T5" fmla="*/ 0 h 1152"/>
                <a:gd name="T6" fmla="*/ 1151 w 1529"/>
                <a:gd name="T7" fmla="*/ 0 h 1152"/>
                <a:gd name="T8" fmla="*/ 1528 w 1529"/>
                <a:gd name="T9" fmla="*/ 572 h 1152"/>
                <a:gd name="T10" fmla="*/ 1151 w 1529"/>
                <a:gd name="T11" fmla="*/ 1151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9" h="1152">
                  <a:moveTo>
                    <a:pt x="1151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1151" y="0"/>
                  </a:lnTo>
                  <a:lnTo>
                    <a:pt x="1528" y="572"/>
                  </a:lnTo>
                  <a:lnTo>
                    <a:pt x="1151" y="115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8000"/>
            </a:p>
          </p:txBody>
        </p:sp>
        <p:sp>
          <p:nvSpPr>
            <p:cNvPr id="20" name="Freeform 40"/>
            <p:cNvSpPr>
              <a:spLocks noChangeArrowheads="1"/>
            </p:cNvSpPr>
            <p:nvPr/>
          </p:nvSpPr>
          <p:spPr bwMode="auto">
            <a:xfrm>
              <a:off x="10735315" y="3931848"/>
              <a:ext cx="286846" cy="298816"/>
            </a:xfrm>
            <a:custGeom>
              <a:avLst/>
              <a:gdLst>
                <a:gd name="T0" fmla="*/ 158 w 423"/>
                <a:gd name="T1" fmla="*/ 440 h 441"/>
                <a:gd name="T2" fmla="*/ 158 w 423"/>
                <a:gd name="T3" fmla="*/ 440 h 441"/>
                <a:gd name="T4" fmla="*/ 123 w 423"/>
                <a:gd name="T5" fmla="*/ 423 h 441"/>
                <a:gd name="T6" fmla="*/ 13 w 423"/>
                <a:gd name="T7" fmla="*/ 277 h 441"/>
                <a:gd name="T8" fmla="*/ 22 w 423"/>
                <a:gd name="T9" fmla="*/ 216 h 441"/>
                <a:gd name="T10" fmla="*/ 83 w 423"/>
                <a:gd name="T11" fmla="*/ 225 h 441"/>
                <a:gd name="T12" fmla="*/ 154 w 423"/>
                <a:gd name="T13" fmla="*/ 321 h 441"/>
                <a:gd name="T14" fmla="*/ 338 w 423"/>
                <a:gd name="T15" fmla="*/ 27 h 441"/>
                <a:gd name="T16" fmla="*/ 395 w 423"/>
                <a:gd name="T17" fmla="*/ 13 h 441"/>
                <a:gd name="T18" fmla="*/ 413 w 423"/>
                <a:gd name="T19" fmla="*/ 75 h 441"/>
                <a:gd name="T20" fmla="*/ 198 w 423"/>
                <a:gd name="T21" fmla="*/ 423 h 441"/>
                <a:gd name="T22" fmla="*/ 163 w 423"/>
                <a:gd name="T23" fmla="*/ 440 h 441"/>
                <a:gd name="T24" fmla="*/ 158 w 423"/>
                <a:gd name="T25" fmla="*/ 44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3" h="441">
                  <a:moveTo>
                    <a:pt x="158" y="440"/>
                  </a:moveTo>
                  <a:lnTo>
                    <a:pt x="158" y="440"/>
                  </a:lnTo>
                  <a:cubicBezTo>
                    <a:pt x="145" y="440"/>
                    <a:pt x="132" y="436"/>
                    <a:pt x="123" y="423"/>
                  </a:cubicBezTo>
                  <a:cubicBezTo>
                    <a:pt x="13" y="277"/>
                    <a:pt x="13" y="277"/>
                    <a:pt x="13" y="277"/>
                  </a:cubicBezTo>
                  <a:cubicBezTo>
                    <a:pt x="0" y="260"/>
                    <a:pt x="4" y="233"/>
                    <a:pt x="22" y="216"/>
                  </a:cubicBezTo>
                  <a:cubicBezTo>
                    <a:pt x="44" y="203"/>
                    <a:pt x="70" y="207"/>
                    <a:pt x="83" y="225"/>
                  </a:cubicBezTo>
                  <a:cubicBezTo>
                    <a:pt x="154" y="321"/>
                    <a:pt x="154" y="321"/>
                    <a:pt x="154" y="321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51" y="9"/>
                    <a:pt x="377" y="0"/>
                    <a:pt x="395" y="13"/>
                  </a:cubicBezTo>
                  <a:cubicBezTo>
                    <a:pt x="417" y="27"/>
                    <a:pt x="422" y="53"/>
                    <a:pt x="413" y="75"/>
                  </a:cubicBezTo>
                  <a:cubicBezTo>
                    <a:pt x="198" y="423"/>
                    <a:pt x="198" y="423"/>
                    <a:pt x="198" y="423"/>
                  </a:cubicBezTo>
                  <a:cubicBezTo>
                    <a:pt x="189" y="432"/>
                    <a:pt x="176" y="440"/>
                    <a:pt x="163" y="440"/>
                  </a:cubicBezTo>
                  <a:lnTo>
                    <a:pt x="158" y="440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Rectangle 18"/>
            <p:cNvSpPr/>
            <p:nvPr/>
          </p:nvSpPr>
          <p:spPr>
            <a:xfrm>
              <a:off x="11579667" y="3696535"/>
              <a:ext cx="6839116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Support Model Verification</a:t>
              </a:r>
              <a:endParaRPr lang="en-US" sz="4400" b="1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22" name="Freeform 398"/>
            <p:cNvSpPr>
              <a:spLocks noChangeArrowheads="1"/>
            </p:cNvSpPr>
            <p:nvPr/>
          </p:nvSpPr>
          <p:spPr bwMode="auto">
            <a:xfrm>
              <a:off x="10552479" y="4572141"/>
              <a:ext cx="844352" cy="634526"/>
            </a:xfrm>
            <a:custGeom>
              <a:avLst/>
              <a:gdLst>
                <a:gd name="T0" fmla="*/ 1151 w 1529"/>
                <a:gd name="T1" fmla="*/ 1151 h 1152"/>
                <a:gd name="T2" fmla="*/ 0 w 1529"/>
                <a:gd name="T3" fmla="*/ 1151 h 1152"/>
                <a:gd name="T4" fmla="*/ 0 w 1529"/>
                <a:gd name="T5" fmla="*/ 0 h 1152"/>
                <a:gd name="T6" fmla="*/ 1151 w 1529"/>
                <a:gd name="T7" fmla="*/ 0 h 1152"/>
                <a:gd name="T8" fmla="*/ 1528 w 1529"/>
                <a:gd name="T9" fmla="*/ 572 h 1152"/>
                <a:gd name="T10" fmla="*/ 1151 w 1529"/>
                <a:gd name="T11" fmla="*/ 1151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9" h="1152">
                  <a:moveTo>
                    <a:pt x="1151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1151" y="0"/>
                  </a:lnTo>
                  <a:lnTo>
                    <a:pt x="1528" y="572"/>
                  </a:lnTo>
                  <a:lnTo>
                    <a:pt x="1151" y="115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8000"/>
            </a:p>
          </p:txBody>
        </p:sp>
        <p:sp>
          <p:nvSpPr>
            <p:cNvPr id="23" name="Freeform 40"/>
            <p:cNvSpPr>
              <a:spLocks noChangeArrowheads="1"/>
            </p:cNvSpPr>
            <p:nvPr/>
          </p:nvSpPr>
          <p:spPr bwMode="auto">
            <a:xfrm>
              <a:off x="10735315" y="4734012"/>
              <a:ext cx="286846" cy="298816"/>
            </a:xfrm>
            <a:custGeom>
              <a:avLst/>
              <a:gdLst>
                <a:gd name="T0" fmla="*/ 158 w 423"/>
                <a:gd name="T1" fmla="*/ 440 h 441"/>
                <a:gd name="T2" fmla="*/ 158 w 423"/>
                <a:gd name="T3" fmla="*/ 440 h 441"/>
                <a:gd name="T4" fmla="*/ 123 w 423"/>
                <a:gd name="T5" fmla="*/ 423 h 441"/>
                <a:gd name="T6" fmla="*/ 13 w 423"/>
                <a:gd name="T7" fmla="*/ 277 h 441"/>
                <a:gd name="T8" fmla="*/ 22 w 423"/>
                <a:gd name="T9" fmla="*/ 216 h 441"/>
                <a:gd name="T10" fmla="*/ 83 w 423"/>
                <a:gd name="T11" fmla="*/ 225 h 441"/>
                <a:gd name="T12" fmla="*/ 154 w 423"/>
                <a:gd name="T13" fmla="*/ 321 h 441"/>
                <a:gd name="T14" fmla="*/ 338 w 423"/>
                <a:gd name="T15" fmla="*/ 27 h 441"/>
                <a:gd name="T16" fmla="*/ 395 w 423"/>
                <a:gd name="T17" fmla="*/ 13 h 441"/>
                <a:gd name="T18" fmla="*/ 413 w 423"/>
                <a:gd name="T19" fmla="*/ 75 h 441"/>
                <a:gd name="T20" fmla="*/ 198 w 423"/>
                <a:gd name="T21" fmla="*/ 423 h 441"/>
                <a:gd name="T22" fmla="*/ 163 w 423"/>
                <a:gd name="T23" fmla="*/ 440 h 441"/>
                <a:gd name="T24" fmla="*/ 158 w 423"/>
                <a:gd name="T25" fmla="*/ 44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3" h="441">
                  <a:moveTo>
                    <a:pt x="158" y="440"/>
                  </a:moveTo>
                  <a:lnTo>
                    <a:pt x="158" y="440"/>
                  </a:lnTo>
                  <a:cubicBezTo>
                    <a:pt x="145" y="440"/>
                    <a:pt x="132" y="436"/>
                    <a:pt x="123" y="423"/>
                  </a:cubicBezTo>
                  <a:cubicBezTo>
                    <a:pt x="13" y="277"/>
                    <a:pt x="13" y="277"/>
                    <a:pt x="13" y="277"/>
                  </a:cubicBezTo>
                  <a:cubicBezTo>
                    <a:pt x="0" y="260"/>
                    <a:pt x="4" y="233"/>
                    <a:pt x="22" y="216"/>
                  </a:cubicBezTo>
                  <a:cubicBezTo>
                    <a:pt x="44" y="203"/>
                    <a:pt x="70" y="207"/>
                    <a:pt x="83" y="225"/>
                  </a:cubicBezTo>
                  <a:cubicBezTo>
                    <a:pt x="154" y="321"/>
                    <a:pt x="154" y="321"/>
                    <a:pt x="154" y="321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51" y="9"/>
                    <a:pt x="377" y="0"/>
                    <a:pt x="395" y="13"/>
                  </a:cubicBezTo>
                  <a:cubicBezTo>
                    <a:pt x="417" y="27"/>
                    <a:pt x="422" y="53"/>
                    <a:pt x="413" y="75"/>
                  </a:cubicBezTo>
                  <a:cubicBezTo>
                    <a:pt x="198" y="423"/>
                    <a:pt x="198" y="423"/>
                    <a:pt x="198" y="423"/>
                  </a:cubicBezTo>
                  <a:cubicBezTo>
                    <a:pt x="189" y="432"/>
                    <a:pt x="176" y="440"/>
                    <a:pt x="163" y="440"/>
                  </a:cubicBezTo>
                  <a:lnTo>
                    <a:pt x="158" y="440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Rectangle 18"/>
            <p:cNvSpPr/>
            <p:nvPr/>
          </p:nvSpPr>
          <p:spPr>
            <a:xfrm>
              <a:off x="11579667" y="4498699"/>
              <a:ext cx="792037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400" b="1" dirty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Mature </a:t>
              </a:r>
              <a:r>
                <a:rPr lang="en-US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C/C++ Code </a:t>
              </a:r>
              <a:r>
                <a:rPr lang="en-US" sz="4400" b="1" dirty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Generator</a:t>
              </a:r>
            </a:p>
          </p:txBody>
        </p:sp>
        <p:sp>
          <p:nvSpPr>
            <p:cNvPr id="26" name="Rectangle 18"/>
            <p:cNvSpPr/>
            <p:nvPr/>
          </p:nvSpPr>
          <p:spPr>
            <a:xfrm>
              <a:off x="11602864" y="5297957"/>
              <a:ext cx="865493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Does not support mixed-criticality</a:t>
              </a:r>
              <a:endParaRPr lang="en-US" sz="4400" b="1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</p:grpSp>
      <p:sp>
        <p:nvSpPr>
          <p:cNvPr id="27" name="Rectangle 18"/>
          <p:cNvSpPr/>
          <p:nvPr/>
        </p:nvSpPr>
        <p:spPr>
          <a:xfrm>
            <a:off x="1498762" y="6804978"/>
            <a:ext cx="700515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Concurrent Workflow:</a:t>
            </a: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691" y="7905704"/>
            <a:ext cx="8103857" cy="4641767"/>
          </a:xfrm>
          <a:prstGeom prst="rect">
            <a:avLst/>
          </a:prstGeom>
        </p:spPr>
      </p:pic>
      <p:grpSp>
        <p:nvGrpSpPr>
          <p:cNvPr id="8" name="Gruppo 7"/>
          <p:cNvGrpSpPr/>
          <p:nvPr/>
        </p:nvGrpSpPr>
        <p:grpSpPr>
          <a:xfrm>
            <a:off x="10970350" y="8836198"/>
            <a:ext cx="11601374" cy="2390857"/>
            <a:chOff x="10605307" y="8705569"/>
            <a:chExt cx="11601374" cy="2390857"/>
          </a:xfrm>
        </p:grpSpPr>
        <p:sp>
          <p:nvSpPr>
            <p:cNvPr id="28" name="Shape 2783"/>
            <p:cNvSpPr/>
            <p:nvPr/>
          </p:nvSpPr>
          <p:spPr>
            <a:xfrm>
              <a:off x="17616441" y="8705569"/>
              <a:ext cx="594258" cy="5132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5855"/>
                  </a:moveTo>
                  <a:lnTo>
                    <a:pt x="1633" y="10800"/>
                  </a:lnTo>
                  <a:lnTo>
                    <a:pt x="4615" y="9156"/>
                  </a:lnTo>
                  <a:lnTo>
                    <a:pt x="10589" y="12450"/>
                  </a:lnTo>
                  <a:lnTo>
                    <a:pt x="10591" y="12446"/>
                  </a:lnTo>
                  <a:cubicBezTo>
                    <a:pt x="10654" y="12482"/>
                    <a:pt x="10724" y="12505"/>
                    <a:pt x="10800" y="12505"/>
                  </a:cubicBezTo>
                  <a:cubicBezTo>
                    <a:pt x="10876" y="12505"/>
                    <a:pt x="10946" y="12482"/>
                    <a:pt x="11009" y="12446"/>
                  </a:cubicBezTo>
                  <a:lnTo>
                    <a:pt x="11011" y="12450"/>
                  </a:lnTo>
                  <a:lnTo>
                    <a:pt x="16985" y="9156"/>
                  </a:lnTo>
                  <a:lnTo>
                    <a:pt x="19967" y="10800"/>
                  </a:lnTo>
                  <a:cubicBezTo>
                    <a:pt x="19967" y="10800"/>
                    <a:pt x="10800" y="15855"/>
                    <a:pt x="10800" y="15855"/>
                  </a:cubicBezTo>
                  <a:close/>
                  <a:moveTo>
                    <a:pt x="19967" y="15347"/>
                  </a:moveTo>
                  <a:lnTo>
                    <a:pt x="10800" y="20402"/>
                  </a:lnTo>
                  <a:lnTo>
                    <a:pt x="1633" y="15347"/>
                  </a:lnTo>
                  <a:lnTo>
                    <a:pt x="4615" y="13703"/>
                  </a:lnTo>
                  <a:lnTo>
                    <a:pt x="10589" y="16997"/>
                  </a:lnTo>
                  <a:lnTo>
                    <a:pt x="10591" y="16994"/>
                  </a:lnTo>
                  <a:cubicBezTo>
                    <a:pt x="10654" y="17029"/>
                    <a:pt x="10724" y="17053"/>
                    <a:pt x="10800" y="17053"/>
                  </a:cubicBezTo>
                  <a:cubicBezTo>
                    <a:pt x="10876" y="17053"/>
                    <a:pt x="10946" y="17029"/>
                    <a:pt x="11009" y="16994"/>
                  </a:cubicBezTo>
                  <a:lnTo>
                    <a:pt x="11011" y="16997"/>
                  </a:lnTo>
                  <a:lnTo>
                    <a:pt x="16985" y="13703"/>
                  </a:lnTo>
                  <a:cubicBezTo>
                    <a:pt x="16985" y="13703"/>
                    <a:pt x="19967" y="15347"/>
                    <a:pt x="19967" y="15347"/>
                  </a:cubicBezTo>
                  <a:close/>
                  <a:moveTo>
                    <a:pt x="1633" y="6253"/>
                  </a:moveTo>
                  <a:lnTo>
                    <a:pt x="10800" y="1198"/>
                  </a:lnTo>
                  <a:lnTo>
                    <a:pt x="19967" y="6253"/>
                  </a:lnTo>
                  <a:lnTo>
                    <a:pt x="10800" y="11307"/>
                  </a:lnTo>
                  <a:cubicBezTo>
                    <a:pt x="10800" y="11307"/>
                    <a:pt x="1633" y="6253"/>
                    <a:pt x="1633" y="6253"/>
                  </a:cubicBezTo>
                  <a:close/>
                  <a:moveTo>
                    <a:pt x="21600" y="10800"/>
                  </a:moveTo>
                  <a:cubicBezTo>
                    <a:pt x="21600" y="10574"/>
                    <a:pt x="21484" y="10383"/>
                    <a:pt x="21319" y="10290"/>
                  </a:cubicBezTo>
                  <a:lnTo>
                    <a:pt x="21320" y="10287"/>
                  </a:lnTo>
                  <a:lnTo>
                    <a:pt x="18127" y="8526"/>
                  </a:lnTo>
                  <a:lnTo>
                    <a:pt x="21320" y="6766"/>
                  </a:lnTo>
                  <a:lnTo>
                    <a:pt x="21319" y="6762"/>
                  </a:lnTo>
                  <a:cubicBezTo>
                    <a:pt x="21484" y="6671"/>
                    <a:pt x="21600" y="6479"/>
                    <a:pt x="21600" y="6253"/>
                  </a:cubicBezTo>
                  <a:cubicBezTo>
                    <a:pt x="21600" y="6027"/>
                    <a:pt x="21484" y="5835"/>
                    <a:pt x="21319" y="5743"/>
                  </a:cubicBezTo>
                  <a:lnTo>
                    <a:pt x="21320" y="5740"/>
                  </a:lnTo>
                  <a:lnTo>
                    <a:pt x="11011" y="56"/>
                  </a:lnTo>
                  <a:lnTo>
                    <a:pt x="11009" y="59"/>
                  </a:lnTo>
                  <a:cubicBezTo>
                    <a:pt x="10946" y="23"/>
                    <a:pt x="10876" y="0"/>
                    <a:pt x="10800" y="0"/>
                  </a:cubicBezTo>
                  <a:cubicBezTo>
                    <a:pt x="10724" y="0"/>
                    <a:pt x="10654" y="23"/>
                    <a:pt x="10591" y="59"/>
                  </a:cubicBezTo>
                  <a:lnTo>
                    <a:pt x="10589" y="56"/>
                  </a:lnTo>
                  <a:lnTo>
                    <a:pt x="280" y="5740"/>
                  </a:lnTo>
                  <a:lnTo>
                    <a:pt x="281" y="5743"/>
                  </a:lnTo>
                  <a:cubicBezTo>
                    <a:pt x="116" y="5835"/>
                    <a:pt x="0" y="6027"/>
                    <a:pt x="0" y="6253"/>
                  </a:cubicBezTo>
                  <a:cubicBezTo>
                    <a:pt x="0" y="6479"/>
                    <a:pt x="116" y="6671"/>
                    <a:pt x="281" y="6762"/>
                  </a:cubicBezTo>
                  <a:lnTo>
                    <a:pt x="280" y="6766"/>
                  </a:lnTo>
                  <a:lnTo>
                    <a:pt x="3473" y="8526"/>
                  </a:lnTo>
                  <a:lnTo>
                    <a:pt x="280" y="10287"/>
                  </a:lnTo>
                  <a:lnTo>
                    <a:pt x="281" y="10290"/>
                  </a:lnTo>
                  <a:cubicBezTo>
                    <a:pt x="116" y="10383"/>
                    <a:pt x="0" y="10574"/>
                    <a:pt x="0" y="10800"/>
                  </a:cubicBezTo>
                  <a:cubicBezTo>
                    <a:pt x="0" y="11026"/>
                    <a:pt x="116" y="11218"/>
                    <a:pt x="281" y="11310"/>
                  </a:cubicBezTo>
                  <a:lnTo>
                    <a:pt x="280" y="11313"/>
                  </a:lnTo>
                  <a:lnTo>
                    <a:pt x="3473" y="13074"/>
                  </a:lnTo>
                  <a:lnTo>
                    <a:pt x="280" y="14834"/>
                  </a:lnTo>
                  <a:lnTo>
                    <a:pt x="281" y="14838"/>
                  </a:lnTo>
                  <a:cubicBezTo>
                    <a:pt x="116" y="14930"/>
                    <a:pt x="0" y="15121"/>
                    <a:pt x="0" y="15347"/>
                  </a:cubicBezTo>
                  <a:cubicBezTo>
                    <a:pt x="0" y="15574"/>
                    <a:pt x="116" y="15765"/>
                    <a:pt x="281" y="15857"/>
                  </a:cubicBezTo>
                  <a:lnTo>
                    <a:pt x="280" y="15860"/>
                  </a:lnTo>
                  <a:lnTo>
                    <a:pt x="10589" y="21544"/>
                  </a:lnTo>
                  <a:lnTo>
                    <a:pt x="10591" y="21541"/>
                  </a:lnTo>
                  <a:cubicBezTo>
                    <a:pt x="10654" y="21577"/>
                    <a:pt x="10724" y="21600"/>
                    <a:pt x="10800" y="21600"/>
                  </a:cubicBezTo>
                  <a:cubicBezTo>
                    <a:pt x="10876" y="21600"/>
                    <a:pt x="10946" y="21577"/>
                    <a:pt x="11009" y="21541"/>
                  </a:cubicBezTo>
                  <a:lnTo>
                    <a:pt x="11011" y="21544"/>
                  </a:lnTo>
                  <a:lnTo>
                    <a:pt x="21320" y="15860"/>
                  </a:lnTo>
                  <a:lnTo>
                    <a:pt x="21319" y="15857"/>
                  </a:lnTo>
                  <a:cubicBezTo>
                    <a:pt x="21484" y="15765"/>
                    <a:pt x="21600" y="15574"/>
                    <a:pt x="21600" y="15347"/>
                  </a:cubicBezTo>
                  <a:cubicBezTo>
                    <a:pt x="21600" y="15121"/>
                    <a:pt x="21484" y="14930"/>
                    <a:pt x="21319" y="14838"/>
                  </a:cubicBezTo>
                  <a:lnTo>
                    <a:pt x="21320" y="14834"/>
                  </a:lnTo>
                  <a:lnTo>
                    <a:pt x="18127" y="13074"/>
                  </a:lnTo>
                  <a:lnTo>
                    <a:pt x="21320" y="11313"/>
                  </a:lnTo>
                  <a:lnTo>
                    <a:pt x="21319" y="11310"/>
                  </a:lnTo>
                  <a:cubicBezTo>
                    <a:pt x="21484" y="11218"/>
                    <a:pt x="21600" y="11026"/>
                    <a:pt x="21600" y="1080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0" name="Freeform 398"/>
            <p:cNvSpPr>
              <a:spLocks noChangeArrowheads="1"/>
            </p:cNvSpPr>
            <p:nvPr/>
          </p:nvSpPr>
          <p:spPr bwMode="auto">
            <a:xfrm>
              <a:off x="10605307" y="8795713"/>
              <a:ext cx="844352" cy="634526"/>
            </a:xfrm>
            <a:custGeom>
              <a:avLst/>
              <a:gdLst>
                <a:gd name="T0" fmla="*/ 1151 w 1529"/>
                <a:gd name="T1" fmla="*/ 1151 h 1152"/>
                <a:gd name="T2" fmla="*/ 0 w 1529"/>
                <a:gd name="T3" fmla="*/ 1151 h 1152"/>
                <a:gd name="T4" fmla="*/ 0 w 1529"/>
                <a:gd name="T5" fmla="*/ 0 h 1152"/>
                <a:gd name="T6" fmla="*/ 1151 w 1529"/>
                <a:gd name="T7" fmla="*/ 0 h 1152"/>
                <a:gd name="T8" fmla="*/ 1528 w 1529"/>
                <a:gd name="T9" fmla="*/ 572 h 1152"/>
                <a:gd name="T10" fmla="*/ 1151 w 1529"/>
                <a:gd name="T11" fmla="*/ 1151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9" h="1152">
                  <a:moveTo>
                    <a:pt x="1151" y="1151"/>
                  </a:moveTo>
                  <a:lnTo>
                    <a:pt x="0" y="1151"/>
                  </a:lnTo>
                  <a:lnTo>
                    <a:pt x="0" y="0"/>
                  </a:lnTo>
                  <a:lnTo>
                    <a:pt x="1151" y="0"/>
                  </a:lnTo>
                  <a:lnTo>
                    <a:pt x="1528" y="572"/>
                  </a:lnTo>
                  <a:lnTo>
                    <a:pt x="1151" y="1151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8000"/>
            </a:p>
          </p:txBody>
        </p:sp>
        <p:sp>
          <p:nvSpPr>
            <p:cNvPr id="31" name="Freeform 40"/>
            <p:cNvSpPr>
              <a:spLocks noChangeArrowheads="1"/>
            </p:cNvSpPr>
            <p:nvPr/>
          </p:nvSpPr>
          <p:spPr bwMode="auto">
            <a:xfrm>
              <a:off x="10788143" y="8957584"/>
              <a:ext cx="286846" cy="298816"/>
            </a:xfrm>
            <a:custGeom>
              <a:avLst/>
              <a:gdLst>
                <a:gd name="T0" fmla="*/ 158 w 423"/>
                <a:gd name="T1" fmla="*/ 440 h 441"/>
                <a:gd name="T2" fmla="*/ 158 w 423"/>
                <a:gd name="T3" fmla="*/ 440 h 441"/>
                <a:gd name="T4" fmla="*/ 123 w 423"/>
                <a:gd name="T5" fmla="*/ 423 h 441"/>
                <a:gd name="T6" fmla="*/ 13 w 423"/>
                <a:gd name="T7" fmla="*/ 277 h 441"/>
                <a:gd name="T8" fmla="*/ 22 w 423"/>
                <a:gd name="T9" fmla="*/ 216 h 441"/>
                <a:gd name="T10" fmla="*/ 83 w 423"/>
                <a:gd name="T11" fmla="*/ 225 h 441"/>
                <a:gd name="T12" fmla="*/ 154 w 423"/>
                <a:gd name="T13" fmla="*/ 321 h 441"/>
                <a:gd name="T14" fmla="*/ 338 w 423"/>
                <a:gd name="T15" fmla="*/ 27 h 441"/>
                <a:gd name="T16" fmla="*/ 395 w 423"/>
                <a:gd name="T17" fmla="*/ 13 h 441"/>
                <a:gd name="T18" fmla="*/ 413 w 423"/>
                <a:gd name="T19" fmla="*/ 75 h 441"/>
                <a:gd name="T20" fmla="*/ 198 w 423"/>
                <a:gd name="T21" fmla="*/ 423 h 441"/>
                <a:gd name="T22" fmla="*/ 163 w 423"/>
                <a:gd name="T23" fmla="*/ 440 h 441"/>
                <a:gd name="T24" fmla="*/ 158 w 423"/>
                <a:gd name="T25" fmla="*/ 440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3" h="441">
                  <a:moveTo>
                    <a:pt x="158" y="440"/>
                  </a:moveTo>
                  <a:lnTo>
                    <a:pt x="158" y="440"/>
                  </a:lnTo>
                  <a:cubicBezTo>
                    <a:pt x="145" y="440"/>
                    <a:pt x="132" y="436"/>
                    <a:pt x="123" y="423"/>
                  </a:cubicBezTo>
                  <a:cubicBezTo>
                    <a:pt x="13" y="277"/>
                    <a:pt x="13" y="277"/>
                    <a:pt x="13" y="277"/>
                  </a:cubicBezTo>
                  <a:cubicBezTo>
                    <a:pt x="0" y="260"/>
                    <a:pt x="4" y="233"/>
                    <a:pt x="22" y="216"/>
                  </a:cubicBezTo>
                  <a:cubicBezTo>
                    <a:pt x="44" y="203"/>
                    <a:pt x="70" y="207"/>
                    <a:pt x="83" y="225"/>
                  </a:cubicBezTo>
                  <a:cubicBezTo>
                    <a:pt x="154" y="321"/>
                    <a:pt x="154" y="321"/>
                    <a:pt x="154" y="321"/>
                  </a:cubicBezTo>
                  <a:cubicBezTo>
                    <a:pt x="338" y="27"/>
                    <a:pt x="338" y="27"/>
                    <a:pt x="338" y="27"/>
                  </a:cubicBezTo>
                  <a:cubicBezTo>
                    <a:pt x="351" y="9"/>
                    <a:pt x="377" y="0"/>
                    <a:pt x="395" y="13"/>
                  </a:cubicBezTo>
                  <a:cubicBezTo>
                    <a:pt x="417" y="27"/>
                    <a:pt x="422" y="53"/>
                    <a:pt x="413" y="75"/>
                  </a:cubicBezTo>
                  <a:cubicBezTo>
                    <a:pt x="198" y="423"/>
                    <a:pt x="198" y="423"/>
                    <a:pt x="198" y="423"/>
                  </a:cubicBezTo>
                  <a:cubicBezTo>
                    <a:pt x="189" y="432"/>
                    <a:pt x="176" y="440"/>
                    <a:pt x="163" y="440"/>
                  </a:cubicBezTo>
                  <a:lnTo>
                    <a:pt x="158" y="440"/>
                  </a:ln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Rectangle 18"/>
            <p:cNvSpPr/>
            <p:nvPr/>
          </p:nvSpPr>
          <p:spPr>
            <a:xfrm>
              <a:off x="11632495" y="8727475"/>
              <a:ext cx="7495963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Support Multi-core allocation</a:t>
              </a:r>
              <a:endParaRPr lang="en-US" sz="4400" b="1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36" name="Rectangle 18"/>
            <p:cNvSpPr/>
            <p:nvPr/>
          </p:nvSpPr>
          <p:spPr>
            <a:xfrm>
              <a:off x="11636800" y="9524821"/>
              <a:ext cx="10569881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Implicit/Explicit Partitioning for tasks only</a:t>
              </a:r>
              <a:endParaRPr lang="en-US" sz="4400" b="1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39" name="Rectangle 18"/>
            <p:cNvSpPr/>
            <p:nvPr/>
          </p:nvSpPr>
          <p:spPr>
            <a:xfrm>
              <a:off x="11636800" y="10326985"/>
              <a:ext cx="7232557" cy="76944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</a:rPr>
                <a:t>Complex and not yet mature</a:t>
              </a:r>
              <a:endParaRPr lang="en-US" sz="4400" b="1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41" name="Freeform 395"/>
            <p:cNvSpPr>
              <a:spLocks noChangeArrowheads="1"/>
            </p:cNvSpPr>
            <p:nvPr/>
          </p:nvSpPr>
          <p:spPr bwMode="auto">
            <a:xfrm>
              <a:off x="10609612" y="9587180"/>
              <a:ext cx="844352" cy="639408"/>
            </a:xfrm>
            <a:custGeom>
              <a:avLst/>
              <a:gdLst>
                <a:gd name="T0" fmla="*/ 1151 w 1529"/>
                <a:gd name="T1" fmla="*/ 1159 h 1160"/>
                <a:gd name="T2" fmla="*/ 0 w 1529"/>
                <a:gd name="T3" fmla="*/ 1159 h 1160"/>
                <a:gd name="T4" fmla="*/ 0 w 1529"/>
                <a:gd name="T5" fmla="*/ 0 h 1160"/>
                <a:gd name="T6" fmla="*/ 1151 w 1529"/>
                <a:gd name="T7" fmla="*/ 0 h 1160"/>
                <a:gd name="T8" fmla="*/ 1528 w 1529"/>
                <a:gd name="T9" fmla="*/ 580 h 1160"/>
                <a:gd name="T10" fmla="*/ 1151 w 1529"/>
                <a:gd name="T11" fmla="*/ 1159 h 1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9" h="1160">
                  <a:moveTo>
                    <a:pt x="1151" y="1159"/>
                  </a:moveTo>
                  <a:lnTo>
                    <a:pt x="0" y="1159"/>
                  </a:lnTo>
                  <a:lnTo>
                    <a:pt x="0" y="0"/>
                  </a:lnTo>
                  <a:lnTo>
                    <a:pt x="1151" y="0"/>
                  </a:lnTo>
                  <a:lnTo>
                    <a:pt x="1528" y="580"/>
                  </a:lnTo>
                  <a:lnTo>
                    <a:pt x="1151" y="1159"/>
                  </a:lnTo>
                </a:path>
              </a:pathLst>
            </a:custGeom>
            <a:solidFill>
              <a:srgbClr val="C00000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8000"/>
            </a:p>
          </p:txBody>
        </p:sp>
        <p:sp>
          <p:nvSpPr>
            <p:cNvPr id="42" name="Freeform 44"/>
            <p:cNvSpPr>
              <a:spLocks noChangeArrowheads="1"/>
            </p:cNvSpPr>
            <p:nvPr/>
          </p:nvSpPr>
          <p:spPr bwMode="auto">
            <a:xfrm>
              <a:off x="10815645" y="9799255"/>
              <a:ext cx="203182" cy="221124"/>
            </a:xfrm>
            <a:custGeom>
              <a:avLst/>
              <a:gdLst>
                <a:gd name="T0" fmla="*/ 282 w 301"/>
                <a:gd name="T1" fmla="*/ 259 h 326"/>
                <a:gd name="T2" fmla="*/ 282 w 301"/>
                <a:gd name="T3" fmla="*/ 259 h 326"/>
                <a:gd name="T4" fmla="*/ 199 w 301"/>
                <a:gd name="T5" fmla="*/ 163 h 326"/>
                <a:gd name="T6" fmla="*/ 282 w 301"/>
                <a:gd name="T7" fmla="*/ 66 h 326"/>
                <a:gd name="T8" fmla="*/ 282 w 301"/>
                <a:gd name="T9" fmla="*/ 13 h 326"/>
                <a:gd name="T10" fmla="*/ 234 w 301"/>
                <a:gd name="T11" fmla="*/ 13 h 326"/>
                <a:gd name="T12" fmla="*/ 150 w 301"/>
                <a:gd name="T13" fmla="*/ 105 h 326"/>
                <a:gd name="T14" fmla="*/ 66 w 301"/>
                <a:gd name="T15" fmla="*/ 13 h 326"/>
                <a:gd name="T16" fmla="*/ 14 w 301"/>
                <a:gd name="T17" fmla="*/ 13 h 326"/>
                <a:gd name="T18" fmla="*/ 14 w 301"/>
                <a:gd name="T19" fmla="*/ 66 h 326"/>
                <a:gd name="T20" fmla="*/ 102 w 301"/>
                <a:gd name="T21" fmla="*/ 163 h 326"/>
                <a:gd name="T22" fmla="*/ 14 w 301"/>
                <a:gd name="T23" fmla="*/ 259 h 326"/>
                <a:gd name="T24" fmla="*/ 14 w 301"/>
                <a:gd name="T25" fmla="*/ 312 h 326"/>
                <a:gd name="T26" fmla="*/ 66 w 301"/>
                <a:gd name="T27" fmla="*/ 312 h 326"/>
                <a:gd name="T28" fmla="*/ 150 w 301"/>
                <a:gd name="T29" fmla="*/ 220 h 326"/>
                <a:gd name="T30" fmla="*/ 234 w 301"/>
                <a:gd name="T31" fmla="*/ 312 h 326"/>
                <a:gd name="T32" fmla="*/ 282 w 301"/>
                <a:gd name="T33" fmla="*/ 312 h 326"/>
                <a:gd name="T34" fmla="*/ 282 w 301"/>
                <a:gd name="T35" fmla="*/ 259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1" h="326">
                  <a:moveTo>
                    <a:pt x="282" y="259"/>
                  </a:moveTo>
                  <a:lnTo>
                    <a:pt x="282" y="259"/>
                  </a:lnTo>
                  <a:cubicBezTo>
                    <a:pt x="199" y="163"/>
                    <a:pt x="199" y="163"/>
                    <a:pt x="199" y="163"/>
                  </a:cubicBezTo>
                  <a:cubicBezTo>
                    <a:pt x="282" y="66"/>
                    <a:pt x="282" y="66"/>
                    <a:pt x="282" y="66"/>
                  </a:cubicBezTo>
                  <a:cubicBezTo>
                    <a:pt x="300" y="53"/>
                    <a:pt x="300" y="26"/>
                    <a:pt x="282" y="13"/>
                  </a:cubicBezTo>
                  <a:cubicBezTo>
                    <a:pt x="269" y="0"/>
                    <a:pt x="247" y="0"/>
                    <a:pt x="234" y="13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53" y="0"/>
                    <a:pt x="31" y="0"/>
                    <a:pt x="14" y="13"/>
                  </a:cubicBezTo>
                  <a:cubicBezTo>
                    <a:pt x="0" y="26"/>
                    <a:pt x="0" y="53"/>
                    <a:pt x="14" y="66"/>
                  </a:cubicBezTo>
                  <a:cubicBezTo>
                    <a:pt x="102" y="163"/>
                    <a:pt x="102" y="163"/>
                    <a:pt x="102" y="163"/>
                  </a:cubicBezTo>
                  <a:cubicBezTo>
                    <a:pt x="14" y="259"/>
                    <a:pt x="14" y="259"/>
                    <a:pt x="14" y="259"/>
                  </a:cubicBezTo>
                  <a:cubicBezTo>
                    <a:pt x="0" y="273"/>
                    <a:pt x="0" y="299"/>
                    <a:pt x="14" y="312"/>
                  </a:cubicBezTo>
                  <a:cubicBezTo>
                    <a:pt x="31" y="325"/>
                    <a:pt x="53" y="325"/>
                    <a:pt x="66" y="312"/>
                  </a:cubicBezTo>
                  <a:cubicBezTo>
                    <a:pt x="150" y="220"/>
                    <a:pt x="150" y="220"/>
                    <a:pt x="150" y="220"/>
                  </a:cubicBezTo>
                  <a:cubicBezTo>
                    <a:pt x="234" y="312"/>
                    <a:pt x="234" y="312"/>
                    <a:pt x="234" y="312"/>
                  </a:cubicBezTo>
                  <a:cubicBezTo>
                    <a:pt x="247" y="325"/>
                    <a:pt x="269" y="325"/>
                    <a:pt x="282" y="312"/>
                  </a:cubicBezTo>
                  <a:cubicBezTo>
                    <a:pt x="300" y="299"/>
                    <a:pt x="300" y="273"/>
                    <a:pt x="282" y="25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395"/>
            <p:cNvSpPr>
              <a:spLocks noChangeArrowheads="1"/>
            </p:cNvSpPr>
            <p:nvPr/>
          </p:nvSpPr>
          <p:spPr bwMode="auto">
            <a:xfrm>
              <a:off x="10609612" y="10385942"/>
              <a:ext cx="844352" cy="639408"/>
            </a:xfrm>
            <a:custGeom>
              <a:avLst/>
              <a:gdLst>
                <a:gd name="T0" fmla="*/ 1151 w 1529"/>
                <a:gd name="T1" fmla="*/ 1159 h 1160"/>
                <a:gd name="T2" fmla="*/ 0 w 1529"/>
                <a:gd name="T3" fmla="*/ 1159 h 1160"/>
                <a:gd name="T4" fmla="*/ 0 w 1529"/>
                <a:gd name="T5" fmla="*/ 0 h 1160"/>
                <a:gd name="T6" fmla="*/ 1151 w 1529"/>
                <a:gd name="T7" fmla="*/ 0 h 1160"/>
                <a:gd name="T8" fmla="*/ 1528 w 1529"/>
                <a:gd name="T9" fmla="*/ 580 h 1160"/>
                <a:gd name="T10" fmla="*/ 1151 w 1529"/>
                <a:gd name="T11" fmla="*/ 1159 h 1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9" h="1160">
                  <a:moveTo>
                    <a:pt x="1151" y="1159"/>
                  </a:moveTo>
                  <a:lnTo>
                    <a:pt x="0" y="1159"/>
                  </a:lnTo>
                  <a:lnTo>
                    <a:pt x="0" y="0"/>
                  </a:lnTo>
                  <a:lnTo>
                    <a:pt x="1151" y="0"/>
                  </a:lnTo>
                  <a:lnTo>
                    <a:pt x="1528" y="580"/>
                  </a:lnTo>
                  <a:lnTo>
                    <a:pt x="1151" y="1159"/>
                  </a:lnTo>
                </a:path>
              </a:pathLst>
            </a:custGeom>
            <a:solidFill>
              <a:srgbClr val="C00000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8000"/>
            </a:p>
          </p:txBody>
        </p:sp>
        <p:sp>
          <p:nvSpPr>
            <p:cNvPr id="44" name="Freeform 44"/>
            <p:cNvSpPr>
              <a:spLocks noChangeArrowheads="1"/>
            </p:cNvSpPr>
            <p:nvPr/>
          </p:nvSpPr>
          <p:spPr bwMode="auto">
            <a:xfrm>
              <a:off x="10815645" y="10598017"/>
              <a:ext cx="203182" cy="221124"/>
            </a:xfrm>
            <a:custGeom>
              <a:avLst/>
              <a:gdLst>
                <a:gd name="T0" fmla="*/ 282 w 301"/>
                <a:gd name="T1" fmla="*/ 259 h 326"/>
                <a:gd name="T2" fmla="*/ 282 w 301"/>
                <a:gd name="T3" fmla="*/ 259 h 326"/>
                <a:gd name="T4" fmla="*/ 199 w 301"/>
                <a:gd name="T5" fmla="*/ 163 h 326"/>
                <a:gd name="T6" fmla="*/ 282 w 301"/>
                <a:gd name="T7" fmla="*/ 66 h 326"/>
                <a:gd name="T8" fmla="*/ 282 w 301"/>
                <a:gd name="T9" fmla="*/ 13 h 326"/>
                <a:gd name="T10" fmla="*/ 234 w 301"/>
                <a:gd name="T11" fmla="*/ 13 h 326"/>
                <a:gd name="T12" fmla="*/ 150 w 301"/>
                <a:gd name="T13" fmla="*/ 105 h 326"/>
                <a:gd name="T14" fmla="*/ 66 w 301"/>
                <a:gd name="T15" fmla="*/ 13 h 326"/>
                <a:gd name="T16" fmla="*/ 14 w 301"/>
                <a:gd name="T17" fmla="*/ 13 h 326"/>
                <a:gd name="T18" fmla="*/ 14 w 301"/>
                <a:gd name="T19" fmla="*/ 66 h 326"/>
                <a:gd name="T20" fmla="*/ 102 w 301"/>
                <a:gd name="T21" fmla="*/ 163 h 326"/>
                <a:gd name="T22" fmla="*/ 14 w 301"/>
                <a:gd name="T23" fmla="*/ 259 h 326"/>
                <a:gd name="T24" fmla="*/ 14 w 301"/>
                <a:gd name="T25" fmla="*/ 312 h 326"/>
                <a:gd name="T26" fmla="*/ 66 w 301"/>
                <a:gd name="T27" fmla="*/ 312 h 326"/>
                <a:gd name="T28" fmla="*/ 150 w 301"/>
                <a:gd name="T29" fmla="*/ 220 h 326"/>
                <a:gd name="T30" fmla="*/ 234 w 301"/>
                <a:gd name="T31" fmla="*/ 312 h 326"/>
                <a:gd name="T32" fmla="*/ 282 w 301"/>
                <a:gd name="T33" fmla="*/ 312 h 326"/>
                <a:gd name="T34" fmla="*/ 282 w 301"/>
                <a:gd name="T35" fmla="*/ 259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1" h="326">
                  <a:moveTo>
                    <a:pt x="282" y="259"/>
                  </a:moveTo>
                  <a:lnTo>
                    <a:pt x="282" y="259"/>
                  </a:lnTo>
                  <a:cubicBezTo>
                    <a:pt x="199" y="163"/>
                    <a:pt x="199" y="163"/>
                    <a:pt x="199" y="163"/>
                  </a:cubicBezTo>
                  <a:cubicBezTo>
                    <a:pt x="282" y="66"/>
                    <a:pt x="282" y="66"/>
                    <a:pt x="282" y="66"/>
                  </a:cubicBezTo>
                  <a:cubicBezTo>
                    <a:pt x="300" y="53"/>
                    <a:pt x="300" y="26"/>
                    <a:pt x="282" y="13"/>
                  </a:cubicBezTo>
                  <a:cubicBezTo>
                    <a:pt x="269" y="0"/>
                    <a:pt x="247" y="0"/>
                    <a:pt x="234" y="13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53" y="0"/>
                    <a:pt x="31" y="0"/>
                    <a:pt x="14" y="13"/>
                  </a:cubicBezTo>
                  <a:cubicBezTo>
                    <a:pt x="0" y="26"/>
                    <a:pt x="0" y="53"/>
                    <a:pt x="14" y="66"/>
                  </a:cubicBezTo>
                  <a:cubicBezTo>
                    <a:pt x="102" y="163"/>
                    <a:pt x="102" y="163"/>
                    <a:pt x="102" y="163"/>
                  </a:cubicBezTo>
                  <a:cubicBezTo>
                    <a:pt x="14" y="259"/>
                    <a:pt x="14" y="259"/>
                    <a:pt x="14" y="259"/>
                  </a:cubicBezTo>
                  <a:cubicBezTo>
                    <a:pt x="0" y="273"/>
                    <a:pt x="0" y="299"/>
                    <a:pt x="14" y="312"/>
                  </a:cubicBezTo>
                  <a:cubicBezTo>
                    <a:pt x="31" y="325"/>
                    <a:pt x="53" y="325"/>
                    <a:pt x="66" y="312"/>
                  </a:cubicBezTo>
                  <a:cubicBezTo>
                    <a:pt x="150" y="220"/>
                    <a:pt x="150" y="220"/>
                    <a:pt x="150" y="220"/>
                  </a:cubicBezTo>
                  <a:cubicBezTo>
                    <a:pt x="234" y="312"/>
                    <a:pt x="234" y="312"/>
                    <a:pt x="234" y="312"/>
                  </a:cubicBezTo>
                  <a:cubicBezTo>
                    <a:pt x="247" y="325"/>
                    <a:pt x="269" y="325"/>
                    <a:pt x="282" y="312"/>
                  </a:cubicBezTo>
                  <a:cubicBezTo>
                    <a:pt x="300" y="299"/>
                    <a:pt x="300" y="273"/>
                    <a:pt x="282" y="25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733651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>
            <a:spLocks/>
          </p:cNvSpPr>
          <p:nvPr/>
        </p:nvSpPr>
        <p:spPr bwMode="auto">
          <a:xfrm>
            <a:off x="1727123" y="1249129"/>
            <a:ext cx="3916137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Objectives</a:t>
            </a:r>
            <a:endParaRPr lang="en-US" sz="6400" b="1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2" name="Rectangle 1"/>
          <p:cNvSpPr>
            <a:spLocks/>
          </p:cNvSpPr>
          <p:nvPr/>
        </p:nvSpPr>
        <p:spPr bwMode="auto">
          <a:xfrm>
            <a:off x="1749425" y="666698"/>
            <a:ext cx="211436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Motivation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093257" y="4339508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2" name="Arc 21"/>
          <p:cNvSpPr/>
          <p:nvPr/>
        </p:nvSpPr>
        <p:spPr>
          <a:xfrm>
            <a:off x="2094972" y="4341223"/>
            <a:ext cx="5056958" cy="5058274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7145859" y="4339508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4" name="Arc 23"/>
          <p:cNvSpPr/>
          <p:nvPr/>
        </p:nvSpPr>
        <p:spPr>
          <a:xfrm rot="10800000">
            <a:off x="7147574" y="4341221"/>
            <a:ext cx="5056958" cy="5058276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17251847" y="4312930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47" name="Arc 46"/>
          <p:cNvSpPr/>
          <p:nvPr/>
        </p:nvSpPr>
        <p:spPr>
          <a:xfrm rot="10800000">
            <a:off x="17253562" y="4314643"/>
            <a:ext cx="5056958" cy="5058276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49" name="Oval 19"/>
          <p:cNvSpPr>
            <a:spLocks noChangeArrowheads="1"/>
          </p:cNvSpPr>
          <p:nvPr/>
        </p:nvSpPr>
        <p:spPr bwMode="auto">
          <a:xfrm>
            <a:off x="8790559" y="4680125"/>
            <a:ext cx="1752616" cy="17530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Oval 18"/>
          <p:cNvSpPr>
            <a:spLocks noChangeArrowheads="1"/>
          </p:cNvSpPr>
          <p:nvPr/>
        </p:nvSpPr>
        <p:spPr bwMode="auto">
          <a:xfrm>
            <a:off x="18919473" y="4670876"/>
            <a:ext cx="1752616" cy="175307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Oval 15"/>
          <p:cNvSpPr>
            <a:spLocks noChangeArrowheads="1"/>
          </p:cNvSpPr>
          <p:nvPr/>
        </p:nvSpPr>
        <p:spPr bwMode="auto">
          <a:xfrm>
            <a:off x="3731887" y="4678320"/>
            <a:ext cx="1752616" cy="17530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7640034" y="6763665"/>
            <a:ext cx="4054316" cy="2051844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Mix-Criticality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Support the design and Implementation of mix-critical application</a:t>
            </a:r>
            <a:endParaRPr lang="en-US" sz="23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7768625" y="6669076"/>
            <a:ext cx="4054312" cy="1538883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Multi-Core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Evaluate Multi-Core in Avionics use-cases</a:t>
            </a:r>
            <a:endParaRPr lang="en-US" sz="23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578562" y="6768489"/>
            <a:ext cx="4054312" cy="1538883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Model-Based Design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Develop a Model-Based</a:t>
            </a:r>
            <a:r>
              <a:rPr lang="en-US" sz="2300" dirty="0" smtClean="0">
                <a:latin typeface="Lato Light" charset="0"/>
                <a:ea typeface="Lato Light" charset="0"/>
                <a:cs typeface="Lato Light" charset="0"/>
              </a:rPr>
              <a:t> Design Framework</a:t>
            </a:r>
            <a:endParaRPr lang="en-US" sz="2400" dirty="0" smtClean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40" name="Shape 2645"/>
          <p:cNvSpPr/>
          <p:nvPr/>
        </p:nvSpPr>
        <p:spPr>
          <a:xfrm>
            <a:off x="4194396" y="5246467"/>
            <a:ext cx="827598" cy="6018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0" name="Shape 2783"/>
          <p:cNvSpPr/>
          <p:nvPr/>
        </p:nvSpPr>
        <p:spPr>
          <a:xfrm>
            <a:off x="9253068" y="5195071"/>
            <a:ext cx="827598" cy="7147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>
              <a:solidFill>
                <a:schemeClr val="tx2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grpSp>
        <p:nvGrpSpPr>
          <p:cNvPr id="4" name="Gruppo 3"/>
          <p:cNvGrpSpPr/>
          <p:nvPr/>
        </p:nvGrpSpPr>
        <p:grpSpPr>
          <a:xfrm>
            <a:off x="19213894" y="5262955"/>
            <a:ext cx="1136294" cy="568913"/>
            <a:chOff x="19343472" y="5592104"/>
            <a:chExt cx="1136294" cy="568913"/>
          </a:xfrm>
        </p:grpSpPr>
        <p:pic>
          <p:nvPicPr>
            <p:cNvPr id="3" name="Immagin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43472" y="5592104"/>
              <a:ext cx="568147" cy="568147"/>
            </a:xfrm>
            <a:prstGeom prst="rect">
              <a:avLst/>
            </a:prstGeom>
          </p:spPr>
        </p:pic>
        <p:pic>
          <p:nvPicPr>
            <p:cNvPr id="31" name="Immagine 3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911619" y="5592870"/>
              <a:ext cx="568147" cy="568147"/>
            </a:xfrm>
            <a:prstGeom prst="rect">
              <a:avLst/>
            </a:prstGeom>
          </p:spPr>
        </p:pic>
      </p:grpSp>
      <p:sp>
        <p:nvSpPr>
          <p:cNvPr id="9" name="Ovale 8"/>
          <p:cNvSpPr/>
          <p:nvPr/>
        </p:nvSpPr>
        <p:spPr>
          <a:xfrm>
            <a:off x="7109442" y="4312930"/>
            <a:ext cx="5134279" cy="5134279"/>
          </a:xfrm>
          <a:prstGeom prst="ellipse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e 43"/>
          <p:cNvSpPr/>
          <p:nvPr/>
        </p:nvSpPr>
        <p:spPr>
          <a:xfrm>
            <a:off x="2043246" y="4295539"/>
            <a:ext cx="5134279" cy="5134279"/>
          </a:xfrm>
          <a:prstGeom prst="ellipse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e 58"/>
          <p:cNvSpPr/>
          <p:nvPr/>
        </p:nvSpPr>
        <p:spPr>
          <a:xfrm>
            <a:off x="17216718" y="4284389"/>
            <a:ext cx="5134279" cy="5134279"/>
          </a:xfrm>
          <a:prstGeom prst="ellipse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2204531" y="4312930"/>
            <a:ext cx="5062244" cy="5063562"/>
          </a:xfrm>
          <a:prstGeom prst="ellipse">
            <a:avLst/>
          </a:prstGeom>
          <a:noFill/>
          <a:ln w="69850">
            <a:solidFill>
              <a:schemeClr val="bg1">
                <a:lumMod val="75000"/>
                <a:alpha val="3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26" name="Arc 25"/>
          <p:cNvSpPr/>
          <p:nvPr/>
        </p:nvSpPr>
        <p:spPr>
          <a:xfrm>
            <a:off x="12206245" y="4314645"/>
            <a:ext cx="5056958" cy="5058274"/>
          </a:xfrm>
          <a:prstGeom prst="arc">
            <a:avLst>
              <a:gd name="adj1" fmla="val 10766207"/>
              <a:gd name="adj2" fmla="val 0"/>
            </a:avLst>
          </a:prstGeom>
          <a:ln w="69850" cap="rnd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52" name="Oval 20"/>
          <p:cNvSpPr>
            <a:spLocks noChangeArrowheads="1"/>
          </p:cNvSpPr>
          <p:nvPr/>
        </p:nvSpPr>
        <p:spPr bwMode="auto">
          <a:xfrm>
            <a:off x="13852738" y="4670876"/>
            <a:ext cx="1752616" cy="175307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12692113" y="6763665"/>
            <a:ext cx="4054312" cy="2051844"/>
          </a:xfrm>
          <a:prstGeom prst="rect">
            <a:avLst/>
          </a:prstGeom>
          <a:noFill/>
        </p:spPr>
        <p:txBody>
          <a:bodyPr wrap="square" lIns="0" tIns="0" rIns="0" bIns="0" rtlCol="1">
            <a:spAutoFit/>
          </a:bodyPr>
          <a:lstStyle/>
          <a:p>
            <a:pPr algn="ctr">
              <a:lnSpc>
                <a:spcPts val="3466"/>
              </a:lnSpc>
              <a:spcAft>
                <a:spcPts val="533"/>
              </a:spcAft>
            </a:pPr>
            <a:r>
              <a:rPr lang="en-US" sz="2700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Virtualization</a:t>
            </a:r>
            <a:endParaRPr lang="en-US" sz="2700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  <a:p>
            <a:pPr algn="ctr">
              <a:lnSpc>
                <a:spcPts val="4033"/>
              </a:lnSpc>
            </a:pPr>
            <a:r>
              <a:rPr lang="en-US" sz="2400" dirty="0" smtClean="0">
                <a:latin typeface="Lato Light" charset="0"/>
                <a:ea typeface="Lato Light" charset="0"/>
                <a:cs typeface="Lato Light" charset="0"/>
              </a:rPr>
              <a:t>Evaluate the use of virtualization for mix-critical systems</a:t>
            </a:r>
            <a:endParaRPr lang="en-US" sz="23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" name="CasellaDiTesto 1"/>
          <p:cNvSpPr txBox="1"/>
          <p:nvPr/>
        </p:nvSpPr>
        <p:spPr>
          <a:xfrm>
            <a:off x="14373734" y="4993414"/>
            <a:ext cx="688009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600" smtClean="0">
                <a:solidFill>
                  <a:schemeClr val="bg1"/>
                </a:solidFill>
                <a:latin typeface="Gill Sans Light" charset="0"/>
                <a:ea typeface="Gill Sans Light" charset="0"/>
                <a:cs typeface="Gill Sans Light" charset="0"/>
              </a:rPr>
              <a:t>V</a:t>
            </a:r>
            <a:endParaRPr lang="en-US" sz="6600" dirty="0">
              <a:solidFill>
                <a:schemeClr val="bg1"/>
              </a:solidFill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0"/>
          <p:cNvSpPr>
            <a:spLocks/>
          </p:cNvSpPr>
          <p:nvPr/>
        </p:nvSpPr>
        <p:spPr bwMode="auto">
          <a:xfrm>
            <a:off x="1727123" y="1249129"/>
            <a:ext cx="7240765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6400" b="1" dirty="0" err="1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Hipervisor</a:t>
            </a:r>
            <a:r>
              <a:rPr lang="en-US" sz="6400" b="1" dirty="0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 - </a:t>
            </a:r>
            <a:r>
              <a:rPr lang="en-US" sz="6400" b="1" dirty="0" err="1" smtClean="0">
                <a:solidFill>
                  <a:schemeClr val="tx2"/>
                </a:solidFill>
                <a:latin typeface="Lato Regular"/>
                <a:ea typeface="ＭＳ Ｐゴシック" charset="0"/>
                <a:cs typeface="Lato Regular"/>
                <a:sym typeface="Bebas Neue" charset="0"/>
              </a:rPr>
              <a:t>PikeOS</a:t>
            </a:r>
            <a:endParaRPr lang="en-US" sz="6400" b="1" baseline="30000" dirty="0">
              <a:solidFill>
                <a:schemeClr val="tx2"/>
              </a:solidFill>
              <a:latin typeface="Lato Regular"/>
              <a:ea typeface="ＭＳ Ｐゴシック" charset="0"/>
              <a:cs typeface="Lato Regular"/>
              <a:sym typeface="Bebas Neue" charset="0"/>
            </a:endParaRPr>
          </a:p>
        </p:txBody>
      </p:sp>
      <p:sp>
        <p:nvSpPr>
          <p:cNvPr id="3" name="Rectangle 1"/>
          <p:cNvSpPr>
            <a:spLocks/>
          </p:cNvSpPr>
          <p:nvPr/>
        </p:nvSpPr>
        <p:spPr bwMode="auto">
          <a:xfrm>
            <a:off x="1749425" y="666698"/>
            <a:ext cx="463338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sz="3400" spc="100" dirty="0" smtClean="0">
                <a:latin typeface="Source Sans Pro" charset="0"/>
                <a:ea typeface="Source Sans Pro" charset="0"/>
                <a:cs typeface="Source Sans Pro" charset="0"/>
                <a:sym typeface="Bebas Neue" charset="0"/>
              </a:rPr>
              <a:t>Frameworks and Tools</a:t>
            </a:r>
            <a:endParaRPr lang="en-US" sz="3400" spc="100" dirty="0">
              <a:solidFill>
                <a:schemeClr val="accent2"/>
              </a:solidFill>
              <a:latin typeface="Source Sans Pro" charset="0"/>
              <a:ea typeface="Source Sans Pro" charset="0"/>
              <a:cs typeface="Source Sans Pro" charset="0"/>
              <a:sym typeface="Bebas Neue" charset="0"/>
            </a:endParaRPr>
          </a:p>
        </p:txBody>
      </p:sp>
      <p:sp>
        <p:nvSpPr>
          <p:cNvPr id="4" name="Rectangle 22"/>
          <p:cNvSpPr/>
          <p:nvPr/>
        </p:nvSpPr>
        <p:spPr>
          <a:xfrm>
            <a:off x="1794029" y="2514410"/>
            <a:ext cx="1005840" cy="64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08" y="3390506"/>
            <a:ext cx="13582650" cy="7715250"/>
          </a:xfrm>
          <a:prstGeom prst="rect">
            <a:avLst/>
          </a:prstGeom>
        </p:spPr>
      </p:pic>
      <p:grpSp>
        <p:nvGrpSpPr>
          <p:cNvPr id="11" name="Gruppo 10"/>
          <p:cNvGrpSpPr/>
          <p:nvPr/>
        </p:nvGrpSpPr>
        <p:grpSpPr>
          <a:xfrm>
            <a:off x="14477704" y="2650651"/>
            <a:ext cx="9009314" cy="9193769"/>
            <a:chOff x="14477704" y="3389314"/>
            <a:chExt cx="9009314" cy="9193769"/>
          </a:xfrm>
        </p:grpSpPr>
        <p:sp>
          <p:nvSpPr>
            <p:cNvPr id="9" name="CasellaDiTesto 8"/>
            <p:cNvSpPr txBox="1"/>
            <p:nvPr/>
          </p:nvSpPr>
          <p:spPr>
            <a:xfrm>
              <a:off x="14865532" y="4365449"/>
              <a:ext cx="8621486" cy="8217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indent="-571500">
                <a:buFont typeface="Arial" charset="0"/>
                <a:buChar char="•"/>
              </a:pPr>
              <a:r>
                <a:rPr lang="en-US" sz="4800" dirty="0" smtClean="0">
                  <a:latin typeface="Optima" charset="0"/>
                  <a:ea typeface="Optima" charset="0"/>
                  <a:cs typeface="Optima" charset="0"/>
                </a:rPr>
                <a:t>Micro-Kernel based RTOS</a:t>
              </a:r>
            </a:p>
            <a:p>
              <a:pPr marL="571500" indent="-571500">
                <a:buFont typeface="Arial" charset="0"/>
                <a:buChar char="•"/>
              </a:pPr>
              <a:r>
                <a:rPr lang="en-US" sz="4800" dirty="0" smtClean="0">
                  <a:latin typeface="Optima" charset="0"/>
                  <a:ea typeface="Optima" charset="0"/>
                  <a:cs typeface="Optima" charset="0"/>
                </a:rPr>
                <a:t>Hypervisor </a:t>
              </a:r>
            </a:p>
            <a:p>
              <a:pPr marL="571500" indent="-571500">
                <a:buFont typeface="Arial" charset="0"/>
                <a:buChar char="•"/>
              </a:pPr>
              <a:r>
                <a:rPr lang="en-US" sz="4800" dirty="0" smtClean="0">
                  <a:latin typeface="Optima" charset="0"/>
                  <a:ea typeface="Optima" charset="0"/>
                  <a:cs typeface="Optima" charset="0"/>
                </a:rPr>
                <a:t>Separation Kernel</a:t>
              </a:r>
            </a:p>
            <a:p>
              <a:pPr marL="571500" indent="-571500">
                <a:buFont typeface="Arial" charset="0"/>
                <a:buChar char="•"/>
              </a:pPr>
              <a:r>
                <a:rPr lang="en-US" sz="4800" dirty="0" smtClean="0">
                  <a:latin typeface="Optima" charset="0"/>
                  <a:ea typeface="Optima" charset="0"/>
                  <a:cs typeface="Optima" charset="0"/>
                </a:rPr>
                <a:t>Trusted, Certified</a:t>
              </a:r>
            </a:p>
            <a:p>
              <a:pPr marL="1485717" lvl="1" indent="-571500">
                <a:buFont typeface="Arial" charset="0"/>
                <a:buChar char="•"/>
              </a:pPr>
              <a:r>
                <a:rPr lang="en-US" sz="4800" dirty="0" smtClean="0">
                  <a:latin typeface="Optima" charset="0"/>
                  <a:ea typeface="Optima" charset="0"/>
                  <a:cs typeface="Optima" charset="0"/>
                </a:rPr>
                <a:t>DO-178B/C (avionics)</a:t>
              </a:r>
            </a:p>
            <a:p>
              <a:pPr marL="1485717" lvl="1" indent="-571500">
                <a:buFont typeface="Arial" charset="0"/>
                <a:buChar char="•"/>
              </a:pPr>
              <a:r>
                <a:rPr lang="en-US" sz="4800" dirty="0" smtClean="0">
                  <a:latin typeface="Optima" charset="0"/>
                  <a:ea typeface="Optima" charset="0"/>
                  <a:cs typeface="Optima" charset="0"/>
                </a:rPr>
                <a:t>ARINC-653 (avionics)</a:t>
              </a:r>
            </a:p>
            <a:p>
              <a:pPr marL="1485717" lvl="1" indent="-571500">
                <a:buFont typeface="Arial" charset="0"/>
                <a:buChar char="•"/>
              </a:pPr>
              <a:r>
                <a:rPr lang="is-IS" sz="4800" dirty="0" smtClean="0">
                  <a:latin typeface="Optima" charset="0"/>
                  <a:ea typeface="Optima" charset="0"/>
                  <a:cs typeface="Optima" charset="0"/>
                </a:rPr>
                <a:t>IEC 61508 (industrial)</a:t>
              </a:r>
            </a:p>
            <a:p>
              <a:pPr marL="1485717" lvl="1" indent="-571500">
                <a:buFont typeface="Arial" charset="0"/>
                <a:buChar char="•"/>
              </a:pPr>
              <a:r>
                <a:rPr lang="is-IS" sz="4800" dirty="0" smtClean="0">
                  <a:latin typeface="Optima" charset="0"/>
                  <a:ea typeface="Optima" charset="0"/>
                  <a:cs typeface="Optima" charset="0"/>
                </a:rPr>
                <a:t>EN 50128 (railways)</a:t>
              </a:r>
            </a:p>
            <a:p>
              <a:pPr marL="1485717" lvl="1" indent="-571500">
                <a:buFont typeface="Arial" charset="0"/>
                <a:buChar char="•"/>
              </a:pPr>
              <a:r>
                <a:rPr lang="is-IS" sz="4800" dirty="0" smtClean="0">
                  <a:latin typeface="Optima" charset="0"/>
                  <a:ea typeface="Optima" charset="0"/>
                  <a:cs typeface="Optima" charset="0"/>
                </a:rPr>
                <a:t>ISO 26262 (automotive)</a:t>
              </a:r>
            </a:p>
            <a:p>
              <a:pPr marL="1485717" lvl="1" indent="-571500">
                <a:buFont typeface="Arial" charset="0"/>
                <a:buChar char="•"/>
              </a:pPr>
              <a:r>
                <a:rPr lang="is-IS" sz="4800" dirty="0" smtClean="0">
                  <a:latin typeface="Optima" charset="0"/>
                  <a:ea typeface="Optima" charset="0"/>
                  <a:cs typeface="Optima" charset="0"/>
                </a:rPr>
                <a:t>IEC </a:t>
              </a:r>
              <a:r>
                <a:rPr lang="is-IS" sz="4800" dirty="0">
                  <a:latin typeface="Optima" charset="0"/>
                  <a:ea typeface="Optima" charset="0"/>
                  <a:cs typeface="Optima" charset="0"/>
                </a:rPr>
                <a:t>62304 </a:t>
              </a:r>
              <a:r>
                <a:rPr lang="is-IS" sz="4800" dirty="0" smtClean="0">
                  <a:latin typeface="Optima" charset="0"/>
                  <a:ea typeface="Optima" charset="0"/>
                  <a:cs typeface="Optima" charset="0"/>
                </a:rPr>
                <a:t>(medical)</a:t>
              </a:r>
              <a:endParaRPr lang="en-US" sz="4800" dirty="0" smtClean="0">
                <a:latin typeface="Optima" charset="0"/>
                <a:ea typeface="Optima" charset="0"/>
                <a:cs typeface="Optima" charset="0"/>
              </a:endParaRPr>
            </a:p>
            <a:p>
              <a:pPr marL="571500" indent="-571500">
                <a:buFont typeface="Arial" charset="0"/>
                <a:buChar char="•"/>
              </a:pPr>
              <a:r>
                <a:rPr lang="en-US" sz="4800" dirty="0" smtClean="0">
                  <a:latin typeface="Optima" charset="0"/>
                  <a:ea typeface="Optima" charset="0"/>
                  <a:cs typeface="Optima" charset="0"/>
                </a:rPr>
                <a:t>Multi-core support </a:t>
              </a:r>
              <a:endParaRPr lang="en-US" sz="4800" dirty="0">
                <a:latin typeface="Optima" charset="0"/>
                <a:ea typeface="Optima" charset="0"/>
                <a:cs typeface="Optima" charset="0"/>
              </a:endParaRPr>
            </a:p>
          </p:txBody>
        </p:sp>
        <p:sp>
          <p:nvSpPr>
            <p:cNvPr id="25" name="Rectangle 38"/>
            <p:cNvSpPr>
              <a:spLocks/>
            </p:cNvSpPr>
            <p:nvPr/>
          </p:nvSpPr>
          <p:spPr bwMode="auto">
            <a:xfrm>
              <a:off x="14477704" y="3389314"/>
              <a:ext cx="5309146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/>
              <a:r>
                <a:rPr lang="en-US" sz="5400" b="1" dirty="0" err="1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  <a:sym typeface="Bebas Neue" charset="0"/>
                </a:rPr>
                <a:t>PikeOS</a:t>
              </a:r>
              <a:r>
                <a:rPr lang="en-US" sz="5400" b="1" dirty="0" smtClean="0">
                  <a:solidFill>
                    <a:schemeClr val="tx2"/>
                  </a:solidFill>
                  <a:latin typeface="Optima" charset="0"/>
                  <a:ea typeface="Optima" charset="0"/>
                  <a:cs typeface="Optima" charset="0"/>
                  <a:sym typeface="Bebas Neue" charset="0"/>
                </a:rPr>
                <a:t> at glance:</a:t>
              </a:r>
              <a:endParaRPr lang="en-US" sz="5400" dirty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  <a:sym typeface="Bebas Neue" charset="0"/>
              </a:endParaRPr>
            </a:p>
          </p:txBody>
        </p:sp>
      </p:grpSp>
      <p:sp>
        <p:nvSpPr>
          <p:cNvPr id="26" name="Rectangle 18"/>
          <p:cNvSpPr/>
          <p:nvPr/>
        </p:nvSpPr>
        <p:spPr>
          <a:xfrm>
            <a:off x="392066" y="11105756"/>
            <a:ext cx="112677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err="1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PikeOS</a:t>
            </a:r>
            <a:r>
              <a:rPr lang="en-US" sz="4000" dirty="0" smtClean="0">
                <a:solidFill>
                  <a:schemeClr val="tx2"/>
                </a:solidFill>
                <a:latin typeface="Optima" charset="0"/>
                <a:ea typeface="Optima" charset="0"/>
                <a:cs typeface="Optima" charset="0"/>
              </a:rPr>
              <a:t> System Architecture</a:t>
            </a:r>
          </a:p>
        </p:txBody>
      </p:sp>
    </p:spTree>
    <p:extLst>
      <p:ext uri="{BB962C8B-B14F-4D97-AF65-F5344CB8AC3E}">
        <p14:creationId xmlns:p14="http://schemas.microsoft.com/office/powerpoint/2010/main" val="16694757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30284</TotalTime>
  <Words>1239</Words>
  <Application>Microsoft Macintosh PowerPoint</Application>
  <PresentationFormat>Personalizzato</PresentationFormat>
  <Paragraphs>251</Paragraphs>
  <Slides>20</Slides>
  <Notes>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36" baseType="lpstr">
      <vt:lpstr>Bebas Neue</vt:lpstr>
      <vt:lpstr>Calibri</vt:lpstr>
      <vt:lpstr>Calibri Light</vt:lpstr>
      <vt:lpstr>Cambria Math</vt:lpstr>
      <vt:lpstr>Gill Sans</vt:lpstr>
      <vt:lpstr>Gill Sans Light</vt:lpstr>
      <vt:lpstr>Gill Sans SemiBold</vt:lpstr>
      <vt:lpstr>Lato</vt:lpstr>
      <vt:lpstr>Lato Light</vt:lpstr>
      <vt:lpstr>Lato Regular</vt:lpstr>
      <vt:lpstr>ＭＳ Ｐゴシック</vt:lpstr>
      <vt:lpstr>Optima</vt:lpstr>
      <vt:lpstr>Source Sans Pro</vt:lpstr>
      <vt:lpstr>Source Sans Pro Light</vt:lpstr>
      <vt:lpstr>Arial</vt:lpstr>
      <vt:lpstr>Office Theme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Presentations</dc:title>
  <dc:subject/>
  <dc:creator>Rocketo Graphics</dc:creator>
  <cp:keywords/>
  <dc:description/>
  <cp:lastModifiedBy>Utente di Microsoft Office</cp:lastModifiedBy>
  <cp:revision>6305</cp:revision>
  <dcterms:created xsi:type="dcterms:W3CDTF">2014-11-12T21:47:38Z</dcterms:created>
  <dcterms:modified xsi:type="dcterms:W3CDTF">2017-05-03T10:54:10Z</dcterms:modified>
  <cp:category/>
</cp:coreProperties>
</file>